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x="18288000" cy="10287000"/>
  <p:notesSz cx="6858000" cy="9144000"/>
  <p:embeddedFontLst>
    <p:embeddedFont>
      <p:font typeface="Lilita One" charset="1" panose="02000000000000000000"/>
      <p:regular r:id="rId32"/>
    </p:embeddedFont>
    <p:embeddedFont>
      <p:font typeface="Nunito Bold" charset="1" panose="00000000000000000000"/>
      <p:regular r:id="rId33"/>
    </p:embeddedFont>
    <p:embeddedFont>
      <p:font typeface="Lato Bold" charset="1" panose="020F0502020204030203"/>
      <p:regular r:id="rId34"/>
    </p:embeddedFont>
    <p:embeddedFont>
      <p:font typeface="Lato Bold Italics" charset="1" panose="020F0502020204030203"/>
      <p:regular r:id="rId35"/>
    </p:embeddedFont>
    <p:embeddedFont>
      <p:font typeface="Lato" charset="1" panose="020F0502020204030203"/>
      <p:regular r:id="rId36"/>
    </p:embeddedFont>
    <p:embeddedFont>
      <p:font typeface="Canva Sans Bold" charset="1" panose="020B0803030501040103"/>
      <p:regular r:id="rId37"/>
    </p:embeddedFont>
    <p:embeddedFont>
      <p:font typeface="Nunito" charset="1" panose="00000000000000000000"/>
      <p:regular r:id="rId38"/>
    </p:embeddedFont>
    <p:embeddedFont>
      <p:font typeface="Nunito Bold Italics" charset="1" panose="0000000000000000000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https://www.findandconnect.gov.au/pubresource/stolen-generations-reparations-scheme-interim-report/"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8.jpeg" Type="http://schemas.openxmlformats.org/officeDocument/2006/relationships/image"/><Relationship Id="rId7" Target="https://www.youtube.com/watch?v=EMuS2VltLTs" TargetMode="External" Type="http://schemas.openxmlformats.org/officeDocument/2006/relationships/video"/></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9.png" Type="http://schemas.openxmlformats.org/officeDocument/2006/relationships/image"/><Relationship Id="rId7" Target="../media/image2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21.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https://www.youtube.com/watch?v=RThkO3XBThs" TargetMode="External" Type="http://schemas.openxmlformats.org/officeDocument/2006/relationships/video"/></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https://vimeo.com/726630771?fl=pl&amp;fe=sh" TargetMode="External" Type="http://schemas.openxmlformats.org/officeDocument/2006/relationships/video"/></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24.png" Type="http://schemas.openxmlformats.org/officeDocument/2006/relationships/image"/><Relationship Id="rId7" Target="../media/image25.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27.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27.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3.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3.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false" flipV="false" rot="0">
            <a:off x="0" y="6549289"/>
            <a:ext cx="6691404" cy="5537136"/>
          </a:xfrm>
          <a:custGeom>
            <a:avLst/>
            <a:gdLst/>
            <a:ahLst/>
            <a:cxnLst/>
            <a:rect r="r" b="b" t="t" l="l"/>
            <a:pathLst>
              <a:path h="5537136" w="6691404">
                <a:moveTo>
                  <a:pt x="0" y="0"/>
                </a:moveTo>
                <a:lnTo>
                  <a:pt x="6691404" y="0"/>
                </a:lnTo>
                <a:lnTo>
                  <a:pt x="6691404" y="5537136"/>
                </a:lnTo>
                <a:lnTo>
                  <a:pt x="0" y="55371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true" rot="0">
            <a:off x="-1752703" y="0"/>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0">
            <a:off x="13887284" y="5683778"/>
            <a:ext cx="5562806" cy="4603222"/>
          </a:xfrm>
          <a:custGeom>
            <a:avLst/>
            <a:gdLst/>
            <a:ahLst/>
            <a:cxnLst/>
            <a:rect r="r" b="b" t="t" l="l"/>
            <a:pathLst>
              <a:path h="4603222" w="5562806">
                <a:moveTo>
                  <a:pt x="5562807" y="0"/>
                </a:moveTo>
                <a:lnTo>
                  <a:pt x="0" y="0"/>
                </a:lnTo>
                <a:lnTo>
                  <a:pt x="0" y="4603222"/>
                </a:lnTo>
                <a:lnTo>
                  <a:pt x="5562807" y="4603222"/>
                </a:lnTo>
                <a:lnTo>
                  <a:pt x="5562807"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5182470" y="7391217"/>
            <a:ext cx="3996499" cy="4114800"/>
          </a:xfrm>
          <a:custGeom>
            <a:avLst/>
            <a:gdLst/>
            <a:ahLst/>
            <a:cxnLst/>
            <a:rect r="r" b="b" t="t" l="l"/>
            <a:pathLst>
              <a:path h="4114800" w="3996499">
                <a:moveTo>
                  <a:pt x="0" y="0"/>
                </a:moveTo>
                <a:lnTo>
                  <a:pt x="3996499" y="0"/>
                </a:lnTo>
                <a:lnTo>
                  <a:pt x="3996499"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0">
            <a:off x="-1253776" y="-1323160"/>
            <a:ext cx="3996500" cy="4114800"/>
          </a:xfrm>
          <a:custGeom>
            <a:avLst/>
            <a:gdLst/>
            <a:ahLst/>
            <a:cxnLst/>
            <a:rect r="r" b="b" t="t" l="l"/>
            <a:pathLst>
              <a:path h="4114800" w="3996500">
                <a:moveTo>
                  <a:pt x="3996500" y="4114800"/>
                </a:moveTo>
                <a:lnTo>
                  <a:pt x="0" y="4114800"/>
                </a:lnTo>
                <a:lnTo>
                  <a:pt x="0" y="0"/>
                </a:lnTo>
                <a:lnTo>
                  <a:pt x="3996500" y="0"/>
                </a:lnTo>
                <a:lnTo>
                  <a:pt x="3996500" y="411480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2725194" y="925830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3102297" y="-2234255"/>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3247327" y="6759638"/>
            <a:ext cx="8468388" cy="8468388"/>
          </a:xfrm>
          <a:custGeom>
            <a:avLst/>
            <a:gdLst/>
            <a:ahLst/>
            <a:cxnLst/>
            <a:rect r="r" b="b" t="t" l="l"/>
            <a:pathLst>
              <a:path h="8468388" w="8468388">
                <a:moveTo>
                  <a:pt x="0" y="0"/>
                </a:moveTo>
                <a:lnTo>
                  <a:pt x="8468387" y="0"/>
                </a:lnTo>
                <a:lnTo>
                  <a:pt x="8468387" y="8468388"/>
                </a:lnTo>
                <a:lnTo>
                  <a:pt x="0" y="846838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false" flipV="false" rot="0">
            <a:off x="13887284" y="-4367440"/>
            <a:ext cx="8468388" cy="8468388"/>
          </a:xfrm>
          <a:custGeom>
            <a:avLst/>
            <a:gdLst/>
            <a:ahLst/>
            <a:cxnLst/>
            <a:rect r="r" b="b" t="t" l="l"/>
            <a:pathLst>
              <a:path h="8468388" w="8468388">
                <a:moveTo>
                  <a:pt x="0" y="0"/>
                </a:moveTo>
                <a:lnTo>
                  <a:pt x="8468388" y="0"/>
                </a:lnTo>
                <a:lnTo>
                  <a:pt x="8468388" y="8468387"/>
                </a:lnTo>
                <a:lnTo>
                  <a:pt x="0" y="846838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2" id="12"/>
          <p:cNvSpPr txBox="true"/>
          <p:nvPr/>
        </p:nvSpPr>
        <p:spPr>
          <a:xfrm rot="0">
            <a:off x="4665956" y="3343215"/>
            <a:ext cx="8956087" cy="3706159"/>
          </a:xfrm>
          <a:prstGeom prst="rect">
            <a:avLst/>
          </a:prstGeom>
        </p:spPr>
        <p:txBody>
          <a:bodyPr anchor="t" rtlCol="false" tIns="0" lIns="0" bIns="0" rIns="0">
            <a:spAutoFit/>
          </a:bodyPr>
          <a:lstStyle/>
          <a:p>
            <a:pPr algn="ctr">
              <a:lnSpc>
                <a:spcPts val="14062"/>
              </a:lnSpc>
            </a:pPr>
            <a:r>
              <a:rPr lang="en-US" sz="15285">
                <a:solidFill>
                  <a:srgbClr val="FBDDBB"/>
                </a:solidFill>
                <a:latin typeface="Lilita One"/>
                <a:ea typeface="Lilita One"/>
                <a:cs typeface="Lilita One"/>
                <a:sym typeface="Lilita One"/>
              </a:rPr>
              <a:t>MARELLA MISSION</a:t>
            </a:r>
          </a:p>
        </p:txBody>
      </p:sp>
      <p:grpSp>
        <p:nvGrpSpPr>
          <p:cNvPr name="Group 13" id="13"/>
          <p:cNvGrpSpPr/>
          <p:nvPr/>
        </p:nvGrpSpPr>
        <p:grpSpPr>
          <a:xfrm rot="0">
            <a:off x="6691404" y="7391217"/>
            <a:ext cx="4945006" cy="2137222"/>
            <a:chOff x="0" y="0"/>
            <a:chExt cx="6593341" cy="2849630"/>
          </a:xfrm>
        </p:grpSpPr>
        <p:grpSp>
          <p:nvGrpSpPr>
            <p:cNvPr name="Group 14" id="14"/>
            <p:cNvGrpSpPr/>
            <p:nvPr/>
          </p:nvGrpSpPr>
          <p:grpSpPr>
            <a:xfrm rot="0">
              <a:off x="0" y="0"/>
              <a:ext cx="6593341" cy="2849630"/>
              <a:chOff x="0" y="0"/>
              <a:chExt cx="1302388" cy="562890"/>
            </a:xfrm>
          </p:grpSpPr>
          <p:sp>
            <p:nvSpPr>
              <p:cNvPr name="Freeform 15" id="15"/>
              <p:cNvSpPr/>
              <p:nvPr/>
            </p:nvSpPr>
            <p:spPr>
              <a:xfrm flipH="false" flipV="false" rot="0">
                <a:off x="0" y="0"/>
                <a:ext cx="1302388" cy="562890"/>
              </a:xfrm>
              <a:custGeom>
                <a:avLst/>
                <a:gdLst/>
                <a:ahLst/>
                <a:cxnLst/>
                <a:rect r="r" b="b" t="t" l="l"/>
                <a:pathLst>
                  <a:path h="562890" w="1302388">
                    <a:moveTo>
                      <a:pt x="0" y="0"/>
                    </a:moveTo>
                    <a:lnTo>
                      <a:pt x="1302388" y="0"/>
                    </a:lnTo>
                    <a:lnTo>
                      <a:pt x="1302388" y="562890"/>
                    </a:lnTo>
                    <a:lnTo>
                      <a:pt x="0" y="562890"/>
                    </a:lnTo>
                    <a:close/>
                  </a:path>
                </a:pathLst>
              </a:custGeom>
              <a:solidFill>
                <a:srgbClr val="FFFFFF"/>
              </a:solidFill>
            </p:spPr>
          </p:sp>
          <p:sp>
            <p:nvSpPr>
              <p:cNvPr name="TextBox 16" id="16"/>
              <p:cNvSpPr txBox="true"/>
              <p:nvPr/>
            </p:nvSpPr>
            <p:spPr>
              <a:xfrm>
                <a:off x="0" y="-38100"/>
                <a:ext cx="1302388" cy="600990"/>
              </a:xfrm>
              <a:prstGeom prst="rect">
                <a:avLst/>
              </a:prstGeom>
            </p:spPr>
            <p:txBody>
              <a:bodyPr anchor="ctr" rtlCol="false" tIns="50800" lIns="50800" bIns="50800" rIns="50800"/>
              <a:lstStyle/>
              <a:p>
                <a:pPr algn="ctr">
                  <a:lnSpc>
                    <a:spcPts val="2100"/>
                  </a:lnSpc>
                </a:pPr>
              </a:p>
            </p:txBody>
          </p:sp>
        </p:grpSp>
        <p:sp>
          <p:nvSpPr>
            <p:cNvPr name="Freeform 17" id="17"/>
            <p:cNvSpPr/>
            <p:nvPr/>
          </p:nvSpPr>
          <p:spPr>
            <a:xfrm flipH="false" flipV="false" rot="0">
              <a:off x="117891" y="125425"/>
              <a:ext cx="6304474" cy="2617775"/>
            </a:xfrm>
            <a:custGeom>
              <a:avLst/>
              <a:gdLst/>
              <a:ahLst/>
              <a:cxnLst/>
              <a:rect r="r" b="b" t="t" l="l"/>
              <a:pathLst>
                <a:path h="2617775" w="6304474">
                  <a:moveTo>
                    <a:pt x="0" y="0"/>
                  </a:moveTo>
                  <a:lnTo>
                    <a:pt x="6304475" y="0"/>
                  </a:lnTo>
                  <a:lnTo>
                    <a:pt x="6304475" y="2617775"/>
                  </a:lnTo>
                  <a:lnTo>
                    <a:pt x="0" y="2617775"/>
                  </a:lnTo>
                  <a:lnTo>
                    <a:pt x="0" y="0"/>
                  </a:lnTo>
                  <a:close/>
                </a:path>
              </a:pathLst>
            </a:custGeom>
            <a:blipFill>
              <a:blip r:embed="rId14"/>
              <a:stretch>
                <a:fillRect l="0" t="0" r="0"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false" flipV="false" rot="0">
            <a:off x="0" y="6549289"/>
            <a:ext cx="6691404" cy="5537136"/>
          </a:xfrm>
          <a:custGeom>
            <a:avLst/>
            <a:gdLst/>
            <a:ahLst/>
            <a:cxnLst/>
            <a:rect r="r" b="b" t="t" l="l"/>
            <a:pathLst>
              <a:path h="5537136" w="6691404">
                <a:moveTo>
                  <a:pt x="0" y="0"/>
                </a:moveTo>
                <a:lnTo>
                  <a:pt x="6691404" y="0"/>
                </a:lnTo>
                <a:lnTo>
                  <a:pt x="6691404" y="5537136"/>
                </a:lnTo>
                <a:lnTo>
                  <a:pt x="0" y="55371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true" rot="0">
            <a:off x="-1752703" y="0"/>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0">
            <a:off x="13887284" y="5683778"/>
            <a:ext cx="5562806" cy="4603222"/>
          </a:xfrm>
          <a:custGeom>
            <a:avLst/>
            <a:gdLst/>
            <a:ahLst/>
            <a:cxnLst/>
            <a:rect r="r" b="b" t="t" l="l"/>
            <a:pathLst>
              <a:path h="4603222" w="5562806">
                <a:moveTo>
                  <a:pt x="5562807" y="0"/>
                </a:moveTo>
                <a:lnTo>
                  <a:pt x="0" y="0"/>
                </a:lnTo>
                <a:lnTo>
                  <a:pt x="0" y="4603222"/>
                </a:lnTo>
                <a:lnTo>
                  <a:pt x="5562807" y="4603222"/>
                </a:lnTo>
                <a:lnTo>
                  <a:pt x="5562807"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5182470" y="7391217"/>
            <a:ext cx="3996499" cy="4114800"/>
          </a:xfrm>
          <a:custGeom>
            <a:avLst/>
            <a:gdLst/>
            <a:ahLst/>
            <a:cxnLst/>
            <a:rect r="r" b="b" t="t" l="l"/>
            <a:pathLst>
              <a:path h="4114800" w="3996499">
                <a:moveTo>
                  <a:pt x="0" y="0"/>
                </a:moveTo>
                <a:lnTo>
                  <a:pt x="3996499" y="0"/>
                </a:lnTo>
                <a:lnTo>
                  <a:pt x="3996499"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0">
            <a:off x="-1253776" y="-1323160"/>
            <a:ext cx="3996500" cy="4114800"/>
          </a:xfrm>
          <a:custGeom>
            <a:avLst/>
            <a:gdLst/>
            <a:ahLst/>
            <a:cxnLst/>
            <a:rect r="r" b="b" t="t" l="l"/>
            <a:pathLst>
              <a:path h="4114800" w="3996500">
                <a:moveTo>
                  <a:pt x="3996500" y="4114800"/>
                </a:moveTo>
                <a:lnTo>
                  <a:pt x="0" y="4114800"/>
                </a:lnTo>
                <a:lnTo>
                  <a:pt x="0" y="0"/>
                </a:lnTo>
                <a:lnTo>
                  <a:pt x="3996500" y="0"/>
                </a:lnTo>
                <a:lnTo>
                  <a:pt x="3996500" y="411480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2725194" y="925830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3102297" y="-2234255"/>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3247327" y="6759638"/>
            <a:ext cx="8468388" cy="8468388"/>
          </a:xfrm>
          <a:custGeom>
            <a:avLst/>
            <a:gdLst/>
            <a:ahLst/>
            <a:cxnLst/>
            <a:rect r="r" b="b" t="t" l="l"/>
            <a:pathLst>
              <a:path h="8468388" w="8468388">
                <a:moveTo>
                  <a:pt x="0" y="0"/>
                </a:moveTo>
                <a:lnTo>
                  <a:pt x="8468387" y="0"/>
                </a:lnTo>
                <a:lnTo>
                  <a:pt x="8468387" y="8468388"/>
                </a:lnTo>
                <a:lnTo>
                  <a:pt x="0" y="846838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false" flipV="false" rot="0">
            <a:off x="14053806" y="-4984201"/>
            <a:ext cx="8468388" cy="8468388"/>
          </a:xfrm>
          <a:custGeom>
            <a:avLst/>
            <a:gdLst/>
            <a:ahLst/>
            <a:cxnLst/>
            <a:rect r="r" b="b" t="t" l="l"/>
            <a:pathLst>
              <a:path h="8468388" w="8468388">
                <a:moveTo>
                  <a:pt x="0" y="0"/>
                </a:moveTo>
                <a:lnTo>
                  <a:pt x="8468388" y="0"/>
                </a:lnTo>
                <a:lnTo>
                  <a:pt x="8468388" y="8468387"/>
                </a:lnTo>
                <a:lnTo>
                  <a:pt x="0" y="846838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2" id="12"/>
          <p:cNvSpPr txBox="true"/>
          <p:nvPr/>
        </p:nvSpPr>
        <p:spPr>
          <a:xfrm rot="0">
            <a:off x="2174861" y="2715440"/>
            <a:ext cx="13938277" cy="5924633"/>
          </a:xfrm>
          <a:prstGeom prst="rect">
            <a:avLst/>
          </a:prstGeom>
        </p:spPr>
        <p:txBody>
          <a:bodyPr anchor="t" rtlCol="false" tIns="0" lIns="0" bIns="0" rIns="0">
            <a:spAutoFit/>
          </a:bodyPr>
          <a:lstStyle/>
          <a:p>
            <a:pPr algn="ctr">
              <a:lnSpc>
                <a:spcPts val="5950"/>
              </a:lnSpc>
              <a:spcBef>
                <a:spcPct val="0"/>
              </a:spcBef>
            </a:pPr>
            <a:r>
              <a:rPr lang="en-US" b="true" sz="4250">
                <a:solidFill>
                  <a:srgbClr val="FFFFFF"/>
                </a:solidFill>
                <a:latin typeface="Nunito Bold"/>
                <a:ea typeface="Nunito Bold"/>
                <a:cs typeface="Nunito Bold"/>
                <a:sym typeface="Nunito Bold"/>
              </a:rPr>
              <a:t>HILLS </a:t>
            </a:r>
            <a:r>
              <a:rPr lang="en-US" b="true" sz="4250">
                <a:solidFill>
                  <a:srgbClr val="FFFFFF"/>
                </a:solidFill>
                <a:latin typeface="Nunito Bold"/>
                <a:ea typeface="Nunito Bold"/>
                <a:cs typeface="Nunito Bold"/>
                <a:sym typeface="Nunito Bold"/>
              </a:rPr>
              <a:t>YARNING ACKNOWLEDGES THAT WE WALK UPON THE TRADITIONAL LANDS OF FIRST NATIONS PEOPLES. WE PAY OUR RESPECTS TO THEM AND RECOGNISE THE CONTINUING GIFT OF THEIR CULTURES TO THE LIFE AND SPIRIT OF AUSTRALIA.</a:t>
            </a:r>
          </a:p>
          <a:p>
            <a:pPr algn="ctr">
              <a:lnSpc>
                <a:spcPts val="18190"/>
              </a:lnSpc>
              <a:spcBef>
                <a:spcPct val="0"/>
              </a:spcBef>
            </a:pPr>
          </a:p>
        </p:txBody>
      </p:sp>
      <p:grpSp>
        <p:nvGrpSpPr>
          <p:cNvPr name="Group 13" id="13"/>
          <p:cNvGrpSpPr/>
          <p:nvPr/>
        </p:nvGrpSpPr>
        <p:grpSpPr>
          <a:xfrm rot="0">
            <a:off x="6691404" y="7391217"/>
            <a:ext cx="4945006" cy="2137222"/>
            <a:chOff x="0" y="0"/>
            <a:chExt cx="6593341" cy="2849630"/>
          </a:xfrm>
        </p:grpSpPr>
        <p:grpSp>
          <p:nvGrpSpPr>
            <p:cNvPr name="Group 14" id="14"/>
            <p:cNvGrpSpPr/>
            <p:nvPr/>
          </p:nvGrpSpPr>
          <p:grpSpPr>
            <a:xfrm rot="0">
              <a:off x="0" y="0"/>
              <a:ext cx="6593341" cy="2849630"/>
              <a:chOff x="0" y="0"/>
              <a:chExt cx="1302388" cy="562890"/>
            </a:xfrm>
          </p:grpSpPr>
          <p:sp>
            <p:nvSpPr>
              <p:cNvPr name="Freeform 15" id="15"/>
              <p:cNvSpPr/>
              <p:nvPr/>
            </p:nvSpPr>
            <p:spPr>
              <a:xfrm flipH="false" flipV="false" rot="0">
                <a:off x="0" y="0"/>
                <a:ext cx="1302388" cy="562890"/>
              </a:xfrm>
              <a:custGeom>
                <a:avLst/>
                <a:gdLst/>
                <a:ahLst/>
                <a:cxnLst/>
                <a:rect r="r" b="b" t="t" l="l"/>
                <a:pathLst>
                  <a:path h="562890" w="1302388">
                    <a:moveTo>
                      <a:pt x="0" y="0"/>
                    </a:moveTo>
                    <a:lnTo>
                      <a:pt x="1302388" y="0"/>
                    </a:lnTo>
                    <a:lnTo>
                      <a:pt x="1302388" y="562890"/>
                    </a:lnTo>
                    <a:lnTo>
                      <a:pt x="0" y="562890"/>
                    </a:lnTo>
                    <a:close/>
                  </a:path>
                </a:pathLst>
              </a:custGeom>
              <a:solidFill>
                <a:srgbClr val="FFFFFF"/>
              </a:solidFill>
            </p:spPr>
          </p:sp>
          <p:sp>
            <p:nvSpPr>
              <p:cNvPr name="TextBox 16" id="16"/>
              <p:cNvSpPr txBox="true"/>
              <p:nvPr/>
            </p:nvSpPr>
            <p:spPr>
              <a:xfrm>
                <a:off x="0" y="-38100"/>
                <a:ext cx="1302388" cy="600990"/>
              </a:xfrm>
              <a:prstGeom prst="rect">
                <a:avLst/>
              </a:prstGeom>
            </p:spPr>
            <p:txBody>
              <a:bodyPr anchor="ctr" rtlCol="false" tIns="50800" lIns="50800" bIns="50800" rIns="50800"/>
              <a:lstStyle/>
              <a:p>
                <a:pPr algn="ctr">
                  <a:lnSpc>
                    <a:spcPts val="2100"/>
                  </a:lnSpc>
                </a:pPr>
              </a:p>
            </p:txBody>
          </p:sp>
        </p:grpSp>
        <p:sp>
          <p:nvSpPr>
            <p:cNvPr name="Freeform 17" id="17"/>
            <p:cNvSpPr/>
            <p:nvPr/>
          </p:nvSpPr>
          <p:spPr>
            <a:xfrm flipH="false" flipV="false" rot="0">
              <a:off x="117891" y="125425"/>
              <a:ext cx="6304474" cy="2617775"/>
            </a:xfrm>
            <a:custGeom>
              <a:avLst/>
              <a:gdLst/>
              <a:ahLst/>
              <a:cxnLst/>
              <a:rect r="r" b="b" t="t" l="l"/>
              <a:pathLst>
                <a:path h="2617775" w="6304474">
                  <a:moveTo>
                    <a:pt x="0" y="0"/>
                  </a:moveTo>
                  <a:lnTo>
                    <a:pt x="6304475" y="0"/>
                  </a:lnTo>
                  <a:lnTo>
                    <a:pt x="6304475" y="2617775"/>
                  </a:lnTo>
                  <a:lnTo>
                    <a:pt x="0" y="2617775"/>
                  </a:lnTo>
                  <a:lnTo>
                    <a:pt x="0" y="0"/>
                  </a:lnTo>
                  <a:close/>
                </a:path>
              </a:pathLst>
            </a:custGeom>
            <a:blipFill>
              <a:blip r:embed="rId14"/>
              <a:stretch>
                <a:fillRect l="0" t="0" r="0" b="0"/>
              </a:stretch>
            </a:blip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false" flipV="false" rot="0">
            <a:off x="0" y="6549289"/>
            <a:ext cx="6691404" cy="5537136"/>
          </a:xfrm>
          <a:custGeom>
            <a:avLst/>
            <a:gdLst/>
            <a:ahLst/>
            <a:cxnLst/>
            <a:rect r="r" b="b" t="t" l="l"/>
            <a:pathLst>
              <a:path h="5537136" w="6691404">
                <a:moveTo>
                  <a:pt x="0" y="0"/>
                </a:moveTo>
                <a:lnTo>
                  <a:pt x="6691404" y="0"/>
                </a:lnTo>
                <a:lnTo>
                  <a:pt x="6691404" y="5537136"/>
                </a:lnTo>
                <a:lnTo>
                  <a:pt x="0" y="55371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true" rot="0">
            <a:off x="-1752703" y="0"/>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0">
            <a:off x="13887284" y="5683778"/>
            <a:ext cx="5562806" cy="4603222"/>
          </a:xfrm>
          <a:custGeom>
            <a:avLst/>
            <a:gdLst/>
            <a:ahLst/>
            <a:cxnLst/>
            <a:rect r="r" b="b" t="t" l="l"/>
            <a:pathLst>
              <a:path h="4603222" w="5562806">
                <a:moveTo>
                  <a:pt x="5562807" y="0"/>
                </a:moveTo>
                <a:lnTo>
                  <a:pt x="0" y="0"/>
                </a:lnTo>
                <a:lnTo>
                  <a:pt x="0" y="4603222"/>
                </a:lnTo>
                <a:lnTo>
                  <a:pt x="5562807" y="4603222"/>
                </a:lnTo>
                <a:lnTo>
                  <a:pt x="5562807"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5182470" y="7391217"/>
            <a:ext cx="3996499" cy="4114800"/>
          </a:xfrm>
          <a:custGeom>
            <a:avLst/>
            <a:gdLst/>
            <a:ahLst/>
            <a:cxnLst/>
            <a:rect r="r" b="b" t="t" l="l"/>
            <a:pathLst>
              <a:path h="4114800" w="3996499">
                <a:moveTo>
                  <a:pt x="0" y="0"/>
                </a:moveTo>
                <a:lnTo>
                  <a:pt x="3996499" y="0"/>
                </a:lnTo>
                <a:lnTo>
                  <a:pt x="3996499"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0">
            <a:off x="-1253776" y="-1323160"/>
            <a:ext cx="3996500" cy="4114800"/>
          </a:xfrm>
          <a:custGeom>
            <a:avLst/>
            <a:gdLst/>
            <a:ahLst/>
            <a:cxnLst/>
            <a:rect r="r" b="b" t="t" l="l"/>
            <a:pathLst>
              <a:path h="4114800" w="3996500">
                <a:moveTo>
                  <a:pt x="3996500" y="4114800"/>
                </a:moveTo>
                <a:lnTo>
                  <a:pt x="0" y="4114800"/>
                </a:lnTo>
                <a:lnTo>
                  <a:pt x="0" y="0"/>
                </a:lnTo>
                <a:lnTo>
                  <a:pt x="3996500" y="0"/>
                </a:lnTo>
                <a:lnTo>
                  <a:pt x="3996500" y="411480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2725194" y="925830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3102297" y="-2234255"/>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3247327" y="6759638"/>
            <a:ext cx="8468388" cy="8468388"/>
          </a:xfrm>
          <a:custGeom>
            <a:avLst/>
            <a:gdLst/>
            <a:ahLst/>
            <a:cxnLst/>
            <a:rect r="r" b="b" t="t" l="l"/>
            <a:pathLst>
              <a:path h="8468388" w="8468388">
                <a:moveTo>
                  <a:pt x="0" y="0"/>
                </a:moveTo>
                <a:lnTo>
                  <a:pt x="8468387" y="0"/>
                </a:lnTo>
                <a:lnTo>
                  <a:pt x="8468387" y="8468388"/>
                </a:lnTo>
                <a:lnTo>
                  <a:pt x="0" y="846838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false" flipV="false" rot="0">
            <a:off x="14053806" y="-4984201"/>
            <a:ext cx="8468388" cy="8468388"/>
          </a:xfrm>
          <a:custGeom>
            <a:avLst/>
            <a:gdLst/>
            <a:ahLst/>
            <a:cxnLst/>
            <a:rect r="r" b="b" t="t" l="l"/>
            <a:pathLst>
              <a:path h="8468388" w="8468388">
                <a:moveTo>
                  <a:pt x="0" y="0"/>
                </a:moveTo>
                <a:lnTo>
                  <a:pt x="8468388" y="0"/>
                </a:lnTo>
                <a:lnTo>
                  <a:pt x="8468388" y="8468387"/>
                </a:lnTo>
                <a:lnTo>
                  <a:pt x="0" y="846838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2" id="12"/>
          <p:cNvSpPr txBox="true"/>
          <p:nvPr/>
        </p:nvSpPr>
        <p:spPr>
          <a:xfrm rot="0">
            <a:off x="2289374" y="2553267"/>
            <a:ext cx="13938277" cy="4406900"/>
          </a:xfrm>
          <a:prstGeom prst="rect">
            <a:avLst/>
          </a:prstGeom>
        </p:spPr>
        <p:txBody>
          <a:bodyPr anchor="t" rtlCol="false" tIns="0" lIns="0" bIns="0" rIns="0">
            <a:spAutoFit/>
          </a:bodyPr>
          <a:lstStyle/>
          <a:p>
            <a:pPr algn="ctr">
              <a:lnSpc>
                <a:spcPts val="7000"/>
              </a:lnSpc>
              <a:spcBef>
                <a:spcPct val="0"/>
              </a:spcBef>
            </a:pPr>
            <a:r>
              <a:rPr lang="en-US" b="true" sz="5000">
                <a:solidFill>
                  <a:srgbClr val="FFFFFF"/>
                </a:solidFill>
                <a:latin typeface="Nunito Bold"/>
                <a:ea typeface="Nunito Bold"/>
                <a:cs typeface="Nunito Bold"/>
                <a:sym typeface="Nunito Bold"/>
              </a:rPr>
              <a:t>ABORIG</a:t>
            </a:r>
            <a:r>
              <a:rPr lang="en-US" b="true" sz="5000">
                <a:solidFill>
                  <a:srgbClr val="FFFFFF"/>
                </a:solidFill>
                <a:latin typeface="Nunito Bold"/>
                <a:ea typeface="Nunito Bold"/>
                <a:cs typeface="Nunito Bold"/>
                <a:sym typeface="Nunito Bold"/>
              </a:rPr>
              <a:t>INAL AND TORRES STRAIT ISLANDER PEOPLE SHOULD BE AWARE THAT THIS PRESENTATION MAY CONTAIN IMAGES, VOICES AND NAMES OF DECEASED PERSONS.</a:t>
            </a:r>
          </a:p>
        </p:txBody>
      </p:sp>
      <p:grpSp>
        <p:nvGrpSpPr>
          <p:cNvPr name="Group 13" id="13"/>
          <p:cNvGrpSpPr/>
          <p:nvPr/>
        </p:nvGrpSpPr>
        <p:grpSpPr>
          <a:xfrm rot="0">
            <a:off x="6691404" y="7391217"/>
            <a:ext cx="4945006" cy="2137222"/>
            <a:chOff x="0" y="0"/>
            <a:chExt cx="6593341" cy="2849630"/>
          </a:xfrm>
        </p:grpSpPr>
        <p:grpSp>
          <p:nvGrpSpPr>
            <p:cNvPr name="Group 14" id="14"/>
            <p:cNvGrpSpPr/>
            <p:nvPr/>
          </p:nvGrpSpPr>
          <p:grpSpPr>
            <a:xfrm rot="0">
              <a:off x="0" y="0"/>
              <a:ext cx="6593341" cy="2849630"/>
              <a:chOff x="0" y="0"/>
              <a:chExt cx="1302388" cy="562890"/>
            </a:xfrm>
          </p:grpSpPr>
          <p:sp>
            <p:nvSpPr>
              <p:cNvPr name="Freeform 15" id="15"/>
              <p:cNvSpPr/>
              <p:nvPr/>
            </p:nvSpPr>
            <p:spPr>
              <a:xfrm flipH="false" flipV="false" rot="0">
                <a:off x="0" y="0"/>
                <a:ext cx="1302388" cy="562890"/>
              </a:xfrm>
              <a:custGeom>
                <a:avLst/>
                <a:gdLst/>
                <a:ahLst/>
                <a:cxnLst/>
                <a:rect r="r" b="b" t="t" l="l"/>
                <a:pathLst>
                  <a:path h="562890" w="1302388">
                    <a:moveTo>
                      <a:pt x="0" y="0"/>
                    </a:moveTo>
                    <a:lnTo>
                      <a:pt x="1302388" y="0"/>
                    </a:lnTo>
                    <a:lnTo>
                      <a:pt x="1302388" y="562890"/>
                    </a:lnTo>
                    <a:lnTo>
                      <a:pt x="0" y="562890"/>
                    </a:lnTo>
                    <a:close/>
                  </a:path>
                </a:pathLst>
              </a:custGeom>
              <a:solidFill>
                <a:srgbClr val="FFFFFF"/>
              </a:solidFill>
            </p:spPr>
          </p:sp>
          <p:sp>
            <p:nvSpPr>
              <p:cNvPr name="TextBox 16" id="16"/>
              <p:cNvSpPr txBox="true"/>
              <p:nvPr/>
            </p:nvSpPr>
            <p:spPr>
              <a:xfrm>
                <a:off x="0" y="-38100"/>
                <a:ext cx="1302388" cy="600990"/>
              </a:xfrm>
              <a:prstGeom prst="rect">
                <a:avLst/>
              </a:prstGeom>
            </p:spPr>
            <p:txBody>
              <a:bodyPr anchor="ctr" rtlCol="false" tIns="50800" lIns="50800" bIns="50800" rIns="50800"/>
              <a:lstStyle/>
              <a:p>
                <a:pPr algn="ctr">
                  <a:lnSpc>
                    <a:spcPts val="2100"/>
                  </a:lnSpc>
                </a:pPr>
              </a:p>
            </p:txBody>
          </p:sp>
        </p:grpSp>
        <p:sp>
          <p:nvSpPr>
            <p:cNvPr name="Freeform 17" id="17"/>
            <p:cNvSpPr/>
            <p:nvPr/>
          </p:nvSpPr>
          <p:spPr>
            <a:xfrm flipH="false" flipV="false" rot="0">
              <a:off x="117891" y="125425"/>
              <a:ext cx="6304474" cy="2617775"/>
            </a:xfrm>
            <a:custGeom>
              <a:avLst/>
              <a:gdLst/>
              <a:ahLst/>
              <a:cxnLst/>
              <a:rect r="r" b="b" t="t" l="l"/>
              <a:pathLst>
                <a:path h="2617775" w="6304474">
                  <a:moveTo>
                    <a:pt x="0" y="0"/>
                  </a:moveTo>
                  <a:lnTo>
                    <a:pt x="6304475" y="0"/>
                  </a:lnTo>
                  <a:lnTo>
                    <a:pt x="6304475" y="2617775"/>
                  </a:lnTo>
                  <a:lnTo>
                    <a:pt x="0" y="2617775"/>
                  </a:lnTo>
                  <a:lnTo>
                    <a:pt x="0" y="0"/>
                  </a:lnTo>
                  <a:close/>
                </a:path>
              </a:pathLst>
            </a:custGeom>
            <a:blipFill>
              <a:blip r:embed="rId14"/>
              <a:stretch>
                <a:fillRect l="0" t="0" r="0" b="0"/>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13887284" y="5683778"/>
            <a:ext cx="5562806" cy="4603222"/>
          </a:xfrm>
          <a:custGeom>
            <a:avLst/>
            <a:gdLst/>
            <a:ahLst/>
            <a:cxnLst/>
            <a:rect r="r" b="b" t="t" l="l"/>
            <a:pathLst>
              <a:path h="4603222" w="5562806">
                <a:moveTo>
                  <a:pt x="5562807" y="0"/>
                </a:moveTo>
                <a:lnTo>
                  <a:pt x="0" y="0"/>
                </a:lnTo>
                <a:lnTo>
                  <a:pt x="0" y="4603222"/>
                </a:lnTo>
                <a:lnTo>
                  <a:pt x="5562807" y="4603222"/>
                </a:lnTo>
                <a:lnTo>
                  <a:pt x="5562807"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p:nvPr/>
        </p:nvGrpSpPr>
        <p:grpSpPr>
          <a:xfrm rot="0">
            <a:off x="10128546" y="1593464"/>
            <a:ext cx="7100072" cy="7100072"/>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58882" y="0"/>
                  </a:moveTo>
                  <a:lnTo>
                    <a:pt x="753918" y="0"/>
                  </a:lnTo>
                  <a:cubicBezTo>
                    <a:pt x="786438" y="0"/>
                    <a:pt x="812800" y="26362"/>
                    <a:pt x="812800" y="58882"/>
                  </a:cubicBezTo>
                  <a:lnTo>
                    <a:pt x="812800" y="753918"/>
                  </a:lnTo>
                  <a:cubicBezTo>
                    <a:pt x="812800" y="786438"/>
                    <a:pt x="786438" y="812800"/>
                    <a:pt x="753918" y="812800"/>
                  </a:cubicBezTo>
                  <a:lnTo>
                    <a:pt x="58882" y="812800"/>
                  </a:lnTo>
                  <a:cubicBezTo>
                    <a:pt x="26362" y="812800"/>
                    <a:pt x="0" y="786438"/>
                    <a:pt x="0" y="753918"/>
                  </a:cubicBezTo>
                  <a:lnTo>
                    <a:pt x="0" y="58882"/>
                  </a:lnTo>
                  <a:cubicBezTo>
                    <a:pt x="0" y="26362"/>
                    <a:pt x="26362" y="0"/>
                    <a:pt x="58882" y="0"/>
                  </a:cubicBezTo>
                  <a:close/>
                </a:path>
              </a:pathLst>
            </a:custGeom>
            <a:blipFill>
              <a:blip r:embed="rId6"/>
              <a:stretch>
                <a:fillRect l="-12500" t="0" r="-12500" b="0"/>
              </a:stretch>
            </a:blipFill>
          </p:spPr>
        </p:sp>
      </p:grpSp>
      <p:sp>
        <p:nvSpPr>
          <p:cNvPr name="Freeform 7" id="7"/>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518679" y="2007730"/>
            <a:ext cx="8889262" cy="6788150"/>
          </a:xfrm>
          <a:prstGeom prst="rect">
            <a:avLst/>
          </a:prstGeom>
        </p:spPr>
        <p:txBody>
          <a:bodyPr anchor="t" rtlCol="false" tIns="0" lIns="0" bIns="0" rIns="0">
            <a:spAutoFit/>
          </a:bodyPr>
          <a:lstStyle/>
          <a:p>
            <a:pPr algn="l" marL="755647" indent="-377824" lvl="1">
              <a:lnSpc>
                <a:spcPts val="4899"/>
              </a:lnSpc>
              <a:buFont typeface="Arial"/>
              <a:buChar char="•"/>
            </a:pPr>
            <a:r>
              <a:rPr lang="en-US" b="true" sz="3499">
                <a:solidFill>
                  <a:srgbClr val="FFFFFF"/>
                </a:solidFill>
                <a:latin typeface="Lato Bold"/>
                <a:ea typeface="Lato Bold"/>
                <a:cs typeface="Lato Bold"/>
                <a:sym typeface="Lato Bold"/>
              </a:rPr>
              <a:t>Assimilation policies were founded in the highly racialised idea that First Nations Peoples and cultures were inferior to those of White Australians</a:t>
            </a:r>
          </a:p>
          <a:p>
            <a:pPr algn="l">
              <a:lnSpc>
                <a:spcPts val="4899"/>
              </a:lnSpc>
            </a:pPr>
          </a:p>
          <a:p>
            <a:pPr algn="l" marL="755647" indent="-377824" lvl="1">
              <a:lnSpc>
                <a:spcPts val="4899"/>
              </a:lnSpc>
              <a:buFont typeface="Arial"/>
              <a:buChar char="•"/>
            </a:pPr>
            <a:r>
              <a:rPr lang="en-US" b="true" sz="3499">
                <a:solidFill>
                  <a:srgbClr val="FFFFFF"/>
                </a:solidFill>
                <a:latin typeface="Lato Bold"/>
                <a:ea typeface="Lato Bold"/>
                <a:cs typeface="Lato Bold"/>
                <a:sym typeface="Lato Bold"/>
              </a:rPr>
              <a:t>The assimilation policy aimed to eradicate First Nations culture through </a:t>
            </a:r>
            <a:r>
              <a:rPr lang="en-US" b="true" sz="3499" i="true" u="sng">
                <a:solidFill>
                  <a:srgbClr val="FFFFFF"/>
                </a:solidFill>
                <a:latin typeface="Lato Bold Italics"/>
                <a:ea typeface="Lato Bold Italics"/>
                <a:cs typeface="Lato Bold Italics"/>
                <a:sym typeface="Lato Bold Italics"/>
              </a:rPr>
              <a:t>forcibly disconnecting First Nations children from their families and communities</a:t>
            </a:r>
            <a:r>
              <a:rPr lang="en-US" b="true" sz="3499">
                <a:solidFill>
                  <a:srgbClr val="FFFFFF"/>
                </a:solidFill>
                <a:latin typeface="Lato Bold"/>
                <a:ea typeface="Lato Bold"/>
                <a:cs typeface="Lato Bold"/>
                <a:sym typeface="Lato Bold"/>
              </a:rPr>
              <a:t> and ‘re-educating’ them in white run institutions and missions. </a:t>
            </a:r>
          </a:p>
        </p:txBody>
      </p:sp>
      <p:sp>
        <p:nvSpPr>
          <p:cNvPr name="Freeform 10" id="10"/>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1" id="11"/>
          <p:cNvSpPr txBox="true"/>
          <p:nvPr/>
        </p:nvSpPr>
        <p:spPr>
          <a:xfrm rot="0">
            <a:off x="1197031" y="437757"/>
            <a:ext cx="7920955" cy="1254132"/>
          </a:xfrm>
          <a:prstGeom prst="rect">
            <a:avLst/>
          </a:prstGeom>
        </p:spPr>
        <p:txBody>
          <a:bodyPr anchor="t" rtlCol="false" tIns="0" lIns="0" bIns="0" rIns="0">
            <a:spAutoFit/>
          </a:bodyPr>
          <a:lstStyle/>
          <a:p>
            <a:pPr algn="ctr">
              <a:lnSpc>
                <a:spcPts val="10149"/>
              </a:lnSpc>
            </a:pPr>
            <a:r>
              <a:rPr lang="en-US" sz="7249">
                <a:solidFill>
                  <a:srgbClr val="FBDDBB"/>
                </a:solidFill>
                <a:latin typeface="Lilita One"/>
                <a:ea typeface="Lilita One"/>
                <a:cs typeface="Lilita One"/>
                <a:sym typeface="Lilita One"/>
              </a:rPr>
              <a:t>ASSIMILATION</a:t>
            </a:r>
          </a:p>
        </p:txBody>
      </p:sp>
      <p:sp>
        <p:nvSpPr>
          <p:cNvPr name="TextBox 12" id="12"/>
          <p:cNvSpPr txBox="true"/>
          <p:nvPr/>
        </p:nvSpPr>
        <p:spPr>
          <a:xfrm rot="0">
            <a:off x="9069165" y="8803957"/>
            <a:ext cx="9218835" cy="579141"/>
          </a:xfrm>
          <a:prstGeom prst="rect">
            <a:avLst/>
          </a:prstGeom>
        </p:spPr>
        <p:txBody>
          <a:bodyPr anchor="t" rtlCol="false" tIns="0" lIns="0" bIns="0" rIns="0">
            <a:spAutoFit/>
          </a:bodyPr>
          <a:lstStyle/>
          <a:p>
            <a:pPr algn="ctr">
              <a:lnSpc>
                <a:spcPts val="2306"/>
              </a:lnSpc>
              <a:spcBef>
                <a:spcPct val="0"/>
              </a:spcBef>
            </a:pPr>
            <a:r>
              <a:rPr lang="en-US" sz="1647">
                <a:solidFill>
                  <a:srgbClr val="FBDDBB"/>
                </a:solidFill>
                <a:latin typeface="Lato"/>
                <a:ea typeface="Lato"/>
                <a:cs typeface="Lato"/>
                <a:sym typeface="Lato"/>
              </a:rPr>
              <a:t>A.O. NEVILLE - 1947 BOOK “AUSTRALIA'S COLOURED MINORITY - ASSIMILATION POLICY” HTTPS://COLLECTIONS.MUSEUMSVICTORIA.COM.AU/ITEMS/1496210</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367696" y="1163482"/>
            <a:ext cx="9893219" cy="6391275"/>
          </a:xfrm>
          <a:prstGeom prst="rect">
            <a:avLst/>
          </a:prstGeom>
        </p:spPr>
        <p:txBody>
          <a:bodyPr anchor="t" rtlCol="false" tIns="0" lIns="0" bIns="0" rIns="0">
            <a:spAutoFit/>
          </a:bodyPr>
          <a:lstStyle/>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The forcible removal of First Nations children from their families is known as the Stolen Generations and was undertaken as part of broader government policies such as assimilation. </a:t>
            </a:r>
          </a:p>
          <a:p>
            <a:pPr algn="l">
              <a:lnSpc>
                <a:spcPts val="4200"/>
              </a:lnSpc>
            </a:pPr>
          </a:p>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In 1883 The NSW “Board for the Protection of Aborigines” was established. The 1909 ‘Aborigines Protection Act’ granted them power to remove First Nations children from their families without court approval. This was succeeded by the “Aborigines Welfare Board” </a:t>
            </a:r>
          </a:p>
          <a:p>
            <a:pPr algn="l">
              <a:lnSpc>
                <a:spcPts val="4200"/>
              </a:lnSpc>
            </a:pPr>
          </a:p>
        </p:txBody>
      </p:sp>
      <p:grpSp>
        <p:nvGrpSpPr>
          <p:cNvPr name="Group 8" id="8"/>
          <p:cNvGrpSpPr/>
          <p:nvPr/>
        </p:nvGrpSpPr>
        <p:grpSpPr>
          <a:xfrm rot="-5400000">
            <a:off x="7784398" y="-84497"/>
            <a:ext cx="2570237" cy="17403641"/>
            <a:chOff x="0" y="0"/>
            <a:chExt cx="676935" cy="4583675"/>
          </a:xfrm>
        </p:grpSpPr>
        <p:sp>
          <p:nvSpPr>
            <p:cNvPr name="Freeform 9" id="9"/>
            <p:cNvSpPr/>
            <p:nvPr/>
          </p:nvSpPr>
          <p:spPr>
            <a:xfrm flipH="false" flipV="false" rot="0">
              <a:off x="0" y="0"/>
              <a:ext cx="676935" cy="4583675"/>
            </a:xfrm>
            <a:custGeom>
              <a:avLst/>
              <a:gdLst/>
              <a:ahLst/>
              <a:cxnLst/>
              <a:rect r="r" b="b" t="t" l="l"/>
              <a:pathLst>
                <a:path h="4583675" w="676935">
                  <a:moveTo>
                    <a:pt x="265069" y="0"/>
                  </a:moveTo>
                  <a:lnTo>
                    <a:pt x="411866" y="0"/>
                  </a:lnTo>
                  <a:cubicBezTo>
                    <a:pt x="482167" y="0"/>
                    <a:pt x="549588" y="27927"/>
                    <a:pt x="599298" y="77637"/>
                  </a:cubicBezTo>
                  <a:cubicBezTo>
                    <a:pt x="649008" y="127347"/>
                    <a:pt x="676935" y="194768"/>
                    <a:pt x="676935" y="265069"/>
                  </a:cubicBezTo>
                  <a:lnTo>
                    <a:pt x="676935" y="4318607"/>
                  </a:lnTo>
                  <a:cubicBezTo>
                    <a:pt x="676935" y="4465000"/>
                    <a:pt x="558260" y="4583675"/>
                    <a:pt x="411866" y="4583675"/>
                  </a:cubicBezTo>
                  <a:lnTo>
                    <a:pt x="265069" y="4583675"/>
                  </a:lnTo>
                  <a:cubicBezTo>
                    <a:pt x="194768" y="4583675"/>
                    <a:pt x="127347" y="4555749"/>
                    <a:pt x="77637" y="4506039"/>
                  </a:cubicBezTo>
                  <a:cubicBezTo>
                    <a:pt x="27927" y="4456328"/>
                    <a:pt x="0" y="4388907"/>
                    <a:pt x="0" y="4318607"/>
                  </a:cubicBezTo>
                  <a:lnTo>
                    <a:pt x="0" y="265069"/>
                  </a:lnTo>
                  <a:cubicBezTo>
                    <a:pt x="0" y="194768"/>
                    <a:pt x="27927" y="127347"/>
                    <a:pt x="77637" y="77637"/>
                  </a:cubicBezTo>
                  <a:cubicBezTo>
                    <a:pt x="127347" y="27927"/>
                    <a:pt x="194768" y="0"/>
                    <a:pt x="265069" y="0"/>
                  </a:cubicBezTo>
                  <a:close/>
                </a:path>
              </a:pathLst>
            </a:custGeom>
            <a:solidFill>
              <a:srgbClr val="FBDDBB"/>
            </a:solidFill>
          </p:spPr>
        </p:sp>
        <p:sp>
          <p:nvSpPr>
            <p:cNvPr name="TextBox 10" id="10"/>
            <p:cNvSpPr txBox="true"/>
            <p:nvPr/>
          </p:nvSpPr>
          <p:spPr>
            <a:xfrm>
              <a:off x="0" y="-38100"/>
              <a:ext cx="676935" cy="4621775"/>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1197031" y="-24526"/>
            <a:ext cx="8539915" cy="1096016"/>
          </a:xfrm>
          <a:prstGeom prst="rect">
            <a:avLst/>
          </a:prstGeom>
        </p:spPr>
        <p:txBody>
          <a:bodyPr anchor="t" rtlCol="false" tIns="0" lIns="0" bIns="0" rIns="0">
            <a:spAutoFit/>
          </a:bodyPr>
          <a:lstStyle/>
          <a:p>
            <a:pPr algn="ctr">
              <a:lnSpc>
                <a:spcPts val="8889"/>
              </a:lnSpc>
            </a:pPr>
            <a:r>
              <a:rPr lang="en-US" sz="6349">
                <a:solidFill>
                  <a:srgbClr val="FBDDBB"/>
                </a:solidFill>
                <a:latin typeface="Lilita One"/>
                <a:ea typeface="Lilita One"/>
                <a:cs typeface="Lilita One"/>
                <a:sym typeface="Lilita One"/>
              </a:rPr>
              <a:t>STOLEN GENERATIONS</a:t>
            </a:r>
          </a:p>
        </p:txBody>
      </p:sp>
      <p:sp>
        <p:nvSpPr>
          <p:cNvPr name="TextBox 12" id="12"/>
          <p:cNvSpPr txBox="true"/>
          <p:nvPr/>
        </p:nvSpPr>
        <p:spPr>
          <a:xfrm rot="0">
            <a:off x="1157362" y="7335906"/>
            <a:ext cx="15973276" cy="2629535"/>
          </a:xfrm>
          <a:prstGeom prst="rect">
            <a:avLst/>
          </a:prstGeom>
        </p:spPr>
        <p:txBody>
          <a:bodyPr anchor="t" rtlCol="false" tIns="0" lIns="0" bIns="0" rIns="0">
            <a:spAutoFit/>
          </a:bodyPr>
          <a:lstStyle/>
          <a:p>
            <a:pPr algn="ctr">
              <a:lnSpc>
                <a:spcPts val="5739"/>
              </a:lnSpc>
            </a:pPr>
            <a:r>
              <a:rPr lang="en-US" b="true" sz="4099">
                <a:solidFill>
                  <a:srgbClr val="613C11"/>
                </a:solidFill>
                <a:latin typeface="Lato Bold"/>
                <a:ea typeface="Lato Bold"/>
                <a:cs typeface="Lato Bold"/>
                <a:sym typeface="Lato Bold"/>
              </a:rPr>
              <a:t>THE 1997 BRINGING THEM HOME REPORT</a:t>
            </a:r>
            <a:r>
              <a:rPr lang="en-US" sz="4099" b="true">
                <a:solidFill>
                  <a:srgbClr val="613C11"/>
                </a:solidFill>
                <a:latin typeface="Lato Bold"/>
                <a:ea typeface="Lato Bold"/>
                <a:cs typeface="Lato Bold"/>
                <a:sym typeface="Lato Bold"/>
              </a:rPr>
              <a:t> estimates that </a:t>
            </a:r>
            <a:r>
              <a:rPr lang="en-US" b="true" sz="4099" i="true" u="sng">
                <a:solidFill>
                  <a:srgbClr val="3B2206"/>
                </a:solidFill>
                <a:latin typeface="Lato Bold Italics"/>
                <a:ea typeface="Lato Bold Italics"/>
                <a:cs typeface="Lato Bold Italics"/>
                <a:sym typeface="Lato Bold Italics"/>
              </a:rPr>
              <a:t>between 1/3 to 1/10 First Nations children  were taken from their families</a:t>
            </a:r>
            <a:r>
              <a:rPr lang="en-US" b="true" sz="4099" u="sng">
                <a:solidFill>
                  <a:srgbClr val="3B2206"/>
                </a:solidFill>
                <a:latin typeface="Lato Bold"/>
                <a:ea typeface="Lato Bold"/>
                <a:cs typeface="Lato Bold"/>
                <a:sym typeface="Lato Bold"/>
              </a:rPr>
              <a:t> </a:t>
            </a:r>
            <a:r>
              <a:rPr lang="en-US" sz="4099" b="true">
                <a:solidFill>
                  <a:srgbClr val="613C11"/>
                </a:solidFill>
                <a:latin typeface="Lato Bold"/>
                <a:ea typeface="Lato Bold"/>
                <a:cs typeface="Lato Bold"/>
                <a:sym typeface="Lato Bold"/>
              </a:rPr>
              <a:t>between 1910 and 1970.</a:t>
            </a:r>
          </a:p>
          <a:p>
            <a:pPr algn="ctr">
              <a:lnSpc>
                <a:spcPts val="3639"/>
              </a:lnSpc>
              <a:spcBef>
                <a:spcPct val="0"/>
              </a:spcBef>
            </a:pPr>
          </a:p>
        </p:txBody>
      </p:sp>
      <p:sp>
        <p:nvSpPr>
          <p:cNvPr name="Freeform 13" id="13"/>
          <p:cNvSpPr/>
          <p:nvPr/>
        </p:nvSpPr>
        <p:spPr>
          <a:xfrm flipH="false" flipV="false" rot="0">
            <a:off x="10513795" y="879030"/>
            <a:ext cx="7214273" cy="5487476"/>
          </a:xfrm>
          <a:custGeom>
            <a:avLst/>
            <a:gdLst/>
            <a:ahLst/>
            <a:cxnLst/>
            <a:rect r="r" b="b" t="t" l="l"/>
            <a:pathLst>
              <a:path h="5487476" w="7214273">
                <a:moveTo>
                  <a:pt x="0" y="0"/>
                </a:moveTo>
                <a:lnTo>
                  <a:pt x="7214274" y="0"/>
                </a:lnTo>
                <a:lnTo>
                  <a:pt x="7214274" y="5487477"/>
                </a:lnTo>
                <a:lnTo>
                  <a:pt x="0" y="5487477"/>
                </a:lnTo>
                <a:lnTo>
                  <a:pt x="0" y="0"/>
                </a:lnTo>
                <a:close/>
              </a:path>
            </a:pathLst>
          </a:custGeom>
          <a:blipFill>
            <a:blip r:embed="rId6"/>
            <a:stretch>
              <a:fillRect l="-2367" t="0" r="-2367" b="0"/>
            </a:stretch>
          </a:blipFill>
        </p:spPr>
      </p:sp>
      <p:sp>
        <p:nvSpPr>
          <p:cNvPr name="TextBox 14" id="14"/>
          <p:cNvSpPr txBox="true"/>
          <p:nvPr/>
        </p:nvSpPr>
        <p:spPr>
          <a:xfrm rot="0">
            <a:off x="10513795" y="6495979"/>
            <a:ext cx="7214273" cy="266700"/>
          </a:xfrm>
          <a:prstGeom prst="rect">
            <a:avLst/>
          </a:prstGeom>
        </p:spPr>
        <p:txBody>
          <a:bodyPr anchor="t" rtlCol="false" tIns="0" lIns="0" bIns="0" rIns="0">
            <a:spAutoFit/>
          </a:bodyPr>
          <a:lstStyle/>
          <a:p>
            <a:pPr algn="ctr">
              <a:lnSpc>
                <a:spcPts val="2100"/>
              </a:lnSpc>
              <a:spcBef>
                <a:spcPct val="0"/>
              </a:spcBef>
            </a:pPr>
            <a:r>
              <a:rPr lang="en-US" sz="1500">
                <a:solidFill>
                  <a:srgbClr val="FBDDBB"/>
                </a:solidFill>
                <a:latin typeface="Lato"/>
                <a:ea typeface="Lato"/>
                <a:cs typeface="Lato"/>
                <a:sym typeface="Lato"/>
              </a:rPr>
              <a:t>NEWSPAPE</a:t>
            </a:r>
            <a:r>
              <a:rPr lang="en-US" sz="1500">
                <a:solidFill>
                  <a:srgbClr val="FBDDBB"/>
                </a:solidFill>
                <a:latin typeface="Lato"/>
                <a:ea typeface="Lato"/>
                <a:cs typeface="Lato"/>
                <a:sym typeface="Lato"/>
              </a:rPr>
              <a:t>R ARTICLE, NATIONAL ARCHIVES OF AUSTRALIA</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13887284" y="5683778"/>
            <a:ext cx="5562806" cy="4603222"/>
          </a:xfrm>
          <a:custGeom>
            <a:avLst/>
            <a:gdLst/>
            <a:ahLst/>
            <a:cxnLst/>
            <a:rect r="r" b="b" t="t" l="l"/>
            <a:pathLst>
              <a:path h="4603222" w="5562806">
                <a:moveTo>
                  <a:pt x="5562807" y="0"/>
                </a:moveTo>
                <a:lnTo>
                  <a:pt x="0" y="0"/>
                </a:lnTo>
                <a:lnTo>
                  <a:pt x="0" y="4603222"/>
                </a:lnTo>
                <a:lnTo>
                  <a:pt x="5562807" y="4603222"/>
                </a:lnTo>
                <a:lnTo>
                  <a:pt x="5562807"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p:nvPr/>
        </p:nvGrpSpPr>
        <p:grpSpPr>
          <a:xfrm rot="0">
            <a:off x="9568615" y="1593464"/>
            <a:ext cx="7100072" cy="7100072"/>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58882" y="0"/>
                  </a:moveTo>
                  <a:lnTo>
                    <a:pt x="753918" y="0"/>
                  </a:lnTo>
                  <a:cubicBezTo>
                    <a:pt x="786438" y="0"/>
                    <a:pt x="812800" y="26362"/>
                    <a:pt x="812800" y="58882"/>
                  </a:cubicBezTo>
                  <a:lnTo>
                    <a:pt x="812800" y="753918"/>
                  </a:lnTo>
                  <a:cubicBezTo>
                    <a:pt x="812800" y="786438"/>
                    <a:pt x="786438" y="812800"/>
                    <a:pt x="753918" y="812800"/>
                  </a:cubicBezTo>
                  <a:lnTo>
                    <a:pt x="58882" y="812800"/>
                  </a:lnTo>
                  <a:cubicBezTo>
                    <a:pt x="26362" y="812800"/>
                    <a:pt x="0" y="786438"/>
                    <a:pt x="0" y="753918"/>
                  </a:cubicBezTo>
                  <a:lnTo>
                    <a:pt x="0" y="58882"/>
                  </a:lnTo>
                  <a:cubicBezTo>
                    <a:pt x="0" y="26362"/>
                    <a:pt x="26362" y="0"/>
                    <a:pt x="58882" y="0"/>
                  </a:cubicBezTo>
                  <a:close/>
                </a:path>
              </a:pathLst>
            </a:custGeom>
            <a:blipFill>
              <a:blip r:embed="rId6"/>
              <a:stretch>
                <a:fillRect l="-25272" t="0" r="-25272" b="0"/>
              </a:stretch>
            </a:blipFill>
          </p:spPr>
        </p:sp>
      </p:grpSp>
      <p:sp>
        <p:nvSpPr>
          <p:cNvPr name="Freeform 7" id="7"/>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1028700" y="416806"/>
            <a:ext cx="7920955" cy="2219966"/>
          </a:xfrm>
          <a:prstGeom prst="rect">
            <a:avLst/>
          </a:prstGeom>
        </p:spPr>
        <p:txBody>
          <a:bodyPr anchor="t" rtlCol="false" tIns="0" lIns="0" bIns="0" rIns="0">
            <a:spAutoFit/>
          </a:bodyPr>
          <a:lstStyle/>
          <a:p>
            <a:pPr algn="ctr">
              <a:lnSpc>
                <a:spcPts val="8889"/>
              </a:lnSpc>
            </a:pPr>
            <a:r>
              <a:rPr lang="en-US" sz="6349">
                <a:solidFill>
                  <a:srgbClr val="FBDDBB"/>
                </a:solidFill>
                <a:latin typeface="Lilita One"/>
                <a:ea typeface="Lilita One"/>
                <a:cs typeface="Lilita One"/>
                <a:sym typeface="Lilita One"/>
              </a:rPr>
              <a:t>WHAT WAS MARELLA MISSION</a:t>
            </a:r>
          </a:p>
        </p:txBody>
      </p:sp>
      <p:sp>
        <p:nvSpPr>
          <p:cNvPr name="TextBox 10" id="10"/>
          <p:cNvSpPr txBox="true"/>
          <p:nvPr/>
        </p:nvSpPr>
        <p:spPr>
          <a:xfrm rot="0">
            <a:off x="254738" y="2952458"/>
            <a:ext cx="8889262" cy="5857875"/>
          </a:xfrm>
          <a:prstGeom prst="rect">
            <a:avLst/>
          </a:prstGeom>
        </p:spPr>
        <p:txBody>
          <a:bodyPr anchor="t" rtlCol="false" tIns="0" lIns="0" bIns="0" rIns="0">
            <a:spAutoFit/>
          </a:bodyPr>
          <a:lstStyle/>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Ran by Keith and Gwen Langford Smith, Marella Mission, located in Kellyville, purported to “foster Aboriginal children born in New South Wales to mothers who had been evacuated from the Northern Territory during World War II” .</a:t>
            </a:r>
          </a:p>
          <a:p>
            <a:pPr algn="l">
              <a:lnSpc>
                <a:spcPts val="4200"/>
              </a:lnSpc>
            </a:pPr>
          </a:p>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However in reality, from around 1953 until 1986, Marella Mission Farm was an institution where stolen First Nations children were removed to.</a:t>
            </a:r>
          </a:p>
          <a:p>
            <a:pPr algn="l">
              <a:lnSpc>
                <a:spcPts val="4200"/>
              </a:lnSpc>
            </a:pPr>
          </a:p>
        </p:txBody>
      </p:sp>
      <p:sp>
        <p:nvSpPr>
          <p:cNvPr name="Freeform 11" id="11"/>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9144000" y="2583756"/>
            <a:ext cx="8730540" cy="5827635"/>
          </a:xfrm>
          <a:custGeom>
            <a:avLst/>
            <a:gdLst/>
            <a:ahLst/>
            <a:cxnLst/>
            <a:rect r="r" b="b" t="t" l="l"/>
            <a:pathLst>
              <a:path h="5827635" w="8730540">
                <a:moveTo>
                  <a:pt x="0" y="0"/>
                </a:moveTo>
                <a:lnTo>
                  <a:pt x="8730540" y="0"/>
                </a:lnTo>
                <a:lnTo>
                  <a:pt x="8730540" y="5827635"/>
                </a:lnTo>
                <a:lnTo>
                  <a:pt x="0" y="5827635"/>
                </a:lnTo>
                <a:lnTo>
                  <a:pt x="0" y="0"/>
                </a:lnTo>
                <a:close/>
              </a:path>
            </a:pathLst>
          </a:custGeom>
          <a:blipFill>
            <a:blip r:embed="rId6"/>
            <a:stretch>
              <a:fillRect l="0" t="0" r="0" b="0"/>
            </a:stretch>
          </a:blipFill>
        </p:spPr>
      </p:sp>
      <p:sp>
        <p:nvSpPr>
          <p:cNvPr name="TextBox 8" id="8"/>
          <p:cNvSpPr txBox="true"/>
          <p:nvPr/>
        </p:nvSpPr>
        <p:spPr>
          <a:xfrm rot="0">
            <a:off x="367696" y="363790"/>
            <a:ext cx="8539915" cy="2219966"/>
          </a:xfrm>
          <a:prstGeom prst="rect">
            <a:avLst/>
          </a:prstGeom>
        </p:spPr>
        <p:txBody>
          <a:bodyPr anchor="t" rtlCol="false" tIns="0" lIns="0" bIns="0" rIns="0">
            <a:spAutoFit/>
          </a:bodyPr>
          <a:lstStyle/>
          <a:p>
            <a:pPr algn="ctr">
              <a:lnSpc>
                <a:spcPts val="8889"/>
              </a:lnSpc>
            </a:pPr>
            <a:r>
              <a:rPr lang="en-US" sz="6349">
                <a:solidFill>
                  <a:srgbClr val="FBDDBB"/>
                </a:solidFill>
                <a:latin typeface="Lilita One"/>
                <a:ea typeface="Lilita One"/>
                <a:cs typeface="Lilita One"/>
                <a:sym typeface="Lilita One"/>
              </a:rPr>
              <a:t>WHY WAS MARELLA MISSION ESTABLISHED</a:t>
            </a:r>
          </a:p>
        </p:txBody>
      </p:sp>
      <p:sp>
        <p:nvSpPr>
          <p:cNvPr name="TextBox 9" id="9"/>
          <p:cNvSpPr txBox="true"/>
          <p:nvPr/>
        </p:nvSpPr>
        <p:spPr>
          <a:xfrm rot="0">
            <a:off x="492631" y="2719708"/>
            <a:ext cx="8290044" cy="7458075"/>
          </a:xfrm>
          <a:prstGeom prst="rect">
            <a:avLst/>
          </a:prstGeom>
        </p:spPr>
        <p:txBody>
          <a:bodyPr anchor="t" rtlCol="false" tIns="0" lIns="0" bIns="0" rIns="0">
            <a:spAutoFit/>
          </a:bodyPr>
          <a:lstStyle/>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Institutions such as Marella Mission, prevented children from connecting to their culture, Country, community and family. </a:t>
            </a:r>
          </a:p>
          <a:p>
            <a:pPr algn="l">
              <a:lnSpc>
                <a:spcPts val="4200"/>
              </a:lnSpc>
            </a:pPr>
          </a:p>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Children were</a:t>
            </a:r>
            <a:r>
              <a:rPr lang="en-US" b="true" sz="3000">
                <a:solidFill>
                  <a:srgbClr val="FFFFFF"/>
                </a:solidFill>
                <a:latin typeface="Lato Bold"/>
                <a:ea typeface="Lato Bold"/>
                <a:cs typeface="Lato Bold"/>
                <a:sym typeface="Lato Bold"/>
              </a:rPr>
              <a:t> taught skills such as housekeeping and farmhandling for future service in white households. They were denied the same education as local white children</a:t>
            </a:r>
          </a:p>
          <a:p>
            <a:pPr algn="l">
              <a:lnSpc>
                <a:spcPts val="4200"/>
              </a:lnSpc>
            </a:pPr>
          </a:p>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 Former resident and survivor of Marella Mission, Aunty Rita Wright, recounts being treated “like slaves”. </a:t>
            </a:r>
          </a:p>
          <a:p>
            <a:pPr algn="l">
              <a:lnSpc>
                <a:spcPts val="4200"/>
              </a:lnSpc>
            </a:pPr>
          </a:p>
        </p:txBody>
      </p:sp>
      <p:sp>
        <p:nvSpPr>
          <p:cNvPr name="TextBox 10" id="10"/>
          <p:cNvSpPr txBox="true"/>
          <p:nvPr/>
        </p:nvSpPr>
        <p:spPr>
          <a:xfrm rot="0">
            <a:off x="9579173" y="8541136"/>
            <a:ext cx="7860195" cy="266700"/>
          </a:xfrm>
          <a:prstGeom prst="rect">
            <a:avLst/>
          </a:prstGeom>
        </p:spPr>
        <p:txBody>
          <a:bodyPr anchor="t" rtlCol="false" tIns="0" lIns="0" bIns="0" rIns="0">
            <a:spAutoFit/>
          </a:bodyPr>
          <a:lstStyle/>
          <a:p>
            <a:pPr algn="ctr">
              <a:lnSpc>
                <a:spcPts val="2100"/>
              </a:lnSpc>
              <a:spcBef>
                <a:spcPct val="0"/>
              </a:spcBef>
            </a:pPr>
            <a:r>
              <a:rPr lang="en-US" sz="1500">
                <a:solidFill>
                  <a:srgbClr val="FBDDBB"/>
                </a:solidFill>
                <a:latin typeface="Lato"/>
                <a:ea typeface="Lato"/>
                <a:cs typeface="Lato"/>
                <a:sym typeface="Lato"/>
              </a:rPr>
              <a:t>THE</a:t>
            </a:r>
            <a:r>
              <a:rPr lang="en-US" sz="1500">
                <a:solidFill>
                  <a:srgbClr val="FBDDBB"/>
                </a:solidFill>
                <a:latin typeface="Lato"/>
                <a:ea typeface="Lato"/>
                <a:cs typeface="Lato"/>
                <a:sym typeface="Lato"/>
              </a:rPr>
              <a:t> CHILDREN OF THE CHURCHES OF CHRIST MISSION IN NORSEMAN WA. (1960S)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13887284" y="5683778"/>
            <a:ext cx="5562806" cy="4603222"/>
          </a:xfrm>
          <a:custGeom>
            <a:avLst/>
            <a:gdLst/>
            <a:ahLst/>
            <a:cxnLst/>
            <a:rect r="r" b="b" t="t" l="l"/>
            <a:pathLst>
              <a:path h="4603222" w="5562806">
                <a:moveTo>
                  <a:pt x="5562807" y="0"/>
                </a:moveTo>
                <a:lnTo>
                  <a:pt x="0" y="0"/>
                </a:lnTo>
                <a:lnTo>
                  <a:pt x="0" y="4603222"/>
                </a:lnTo>
                <a:lnTo>
                  <a:pt x="5562807" y="4603222"/>
                </a:lnTo>
                <a:lnTo>
                  <a:pt x="5562807"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28558" y="414017"/>
            <a:ext cx="16623903" cy="1096016"/>
          </a:xfrm>
          <a:prstGeom prst="rect">
            <a:avLst/>
          </a:prstGeom>
        </p:spPr>
        <p:txBody>
          <a:bodyPr anchor="t" rtlCol="false" tIns="0" lIns="0" bIns="0" rIns="0">
            <a:spAutoFit/>
          </a:bodyPr>
          <a:lstStyle/>
          <a:p>
            <a:pPr algn="ctr">
              <a:lnSpc>
                <a:spcPts val="8889"/>
              </a:lnSpc>
            </a:pPr>
            <a:r>
              <a:rPr lang="en-US" sz="6349">
                <a:solidFill>
                  <a:srgbClr val="FBDDBB"/>
                </a:solidFill>
                <a:latin typeface="Lilita One"/>
                <a:ea typeface="Lilita One"/>
                <a:cs typeface="Lilita One"/>
                <a:sym typeface="Lilita One"/>
              </a:rPr>
              <a:t>ABORIGINES WELFARE BOARD AND MARELLA</a:t>
            </a:r>
          </a:p>
        </p:txBody>
      </p:sp>
      <p:grpSp>
        <p:nvGrpSpPr>
          <p:cNvPr name="Group 8" id="8"/>
          <p:cNvGrpSpPr/>
          <p:nvPr/>
        </p:nvGrpSpPr>
        <p:grpSpPr>
          <a:xfrm rot="-5400000">
            <a:off x="5596737" y="-3126240"/>
            <a:ext cx="7365438" cy="17403641"/>
            <a:chOff x="0" y="0"/>
            <a:chExt cx="1939868" cy="4583675"/>
          </a:xfrm>
        </p:grpSpPr>
        <p:sp>
          <p:nvSpPr>
            <p:cNvPr name="Freeform 9" id="9"/>
            <p:cNvSpPr/>
            <p:nvPr/>
          </p:nvSpPr>
          <p:spPr>
            <a:xfrm flipH="false" flipV="false" rot="0">
              <a:off x="0" y="0"/>
              <a:ext cx="1939868" cy="4583675"/>
            </a:xfrm>
            <a:custGeom>
              <a:avLst/>
              <a:gdLst/>
              <a:ahLst/>
              <a:cxnLst/>
              <a:rect r="r" b="b" t="t" l="l"/>
              <a:pathLst>
                <a:path h="4583675" w="1939868">
                  <a:moveTo>
                    <a:pt x="92498" y="0"/>
                  </a:moveTo>
                  <a:lnTo>
                    <a:pt x="1847370" y="0"/>
                  </a:lnTo>
                  <a:cubicBezTo>
                    <a:pt x="1898456" y="0"/>
                    <a:pt x="1939868" y="41413"/>
                    <a:pt x="1939868" y="92498"/>
                  </a:cubicBezTo>
                  <a:lnTo>
                    <a:pt x="1939868" y="4491177"/>
                  </a:lnTo>
                  <a:cubicBezTo>
                    <a:pt x="1939868" y="4542262"/>
                    <a:pt x="1898456" y="4583675"/>
                    <a:pt x="1847370" y="4583675"/>
                  </a:cubicBezTo>
                  <a:lnTo>
                    <a:pt x="92498" y="4583675"/>
                  </a:lnTo>
                  <a:cubicBezTo>
                    <a:pt x="41413" y="4583675"/>
                    <a:pt x="0" y="4542262"/>
                    <a:pt x="0" y="4491177"/>
                  </a:cubicBezTo>
                  <a:lnTo>
                    <a:pt x="0" y="92498"/>
                  </a:lnTo>
                  <a:cubicBezTo>
                    <a:pt x="0" y="41413"/>
                    <a:pt x="41413" y="0"/>
                    <a:pt x="92498" y="0"/>
                  </a:cubicBezTo>
                  <a:close/>
                </a:path>
              </a:pathLst>
            </a:custGeom>
            <a:solidFill>
              <a:srgbClr val="FBDDBB"/>
            </a:solidFill>
          </p:spPr>
        </p:sp>
        <p:sp>
          <p:nvSpPr>
            <p:cNvPr name="TextBox 10" id="10"/>
            <p:cNvSpPr txBox="true"/>
            <p:nvPr/>
          </p:nvSpPr>
          <p:spPr>
            <a:xfrm>
              <a:off x="0" y="-38100"/>
              <a:ext cx="1939868" cy="4621775"/>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1028700" y="2288028"/>
            <a:ext cx="16699369" cy="6553835"/>
          </a:xfrm>
          <a:prstGeom prst="rect">
            <a:avLst/>
          </a:prstGeom>
        </p:spPr>
        <p:txBody>
          <a:bodyPr anchor="t" rtlCol="false" tIns="0" lIns="0" bIns="0" rIns="0">
            <a:spAutoFit/>
          </a:bodyPr>
          <a:lstStyle/>
          <a:p>
            <a:pPr algn="l">
              <a:lnSpc>
                <a:spcPts val="5179"/>
              </a:lnSpc>
            </a:pPr>
            <a:r>
              <a:rPr lang="en-US" sz="3699" b="true">
                <a:solidFill>
                  <a:srgbClr val="613C11"/>
                </a:solidFill>
                <a:latin typeface="Lato Bold"/>
                <a:ea typeface="Lato Bold"/>
                <a:cs typeface="Lato Bold"/>
                <a:sym typeface="Lato Bold"/>
              </a:rPr>
              <a:t>Investigations by the NSW Stolen Generations Reparations Scheme found that:</a:t>
            </a:r>
          </a:p>
          <a:p>
            <a:pPr algn="l">
              <a:lnSpc>
                <a:spcPts val="5599"/>
              </a:lnSpc>
            </a:pPr>
          </a:p>
          <a:p>
            <a:pPr algn="l">
              <a:lnSpc>
                <a:spcPts val="5599"/>
              </a:lnSpc>
            </a:pPr>
            <a:r>
              <a:rPr lang="en-US" sz="3999" b="true">
                <a:solidFill>
                  <a:srgbClr val="613C11"/>
                </a:solidFill>
                <a:latin typeface="Lato Bold"/>
                <a:ea typeface="Lato Bold"/>
                <a:cs typeface="Lato Bold"/>
                <a:sym typeface="Lato Bold"/>
              </a:rPr>
              <a:t>“[Aborigines Welfare] Board records show that when the Child Welfare Department raised concerns in the 1950s that Marella was not complying with provisions of the Child Welfare Act 1939... </a:t>
            </a:r>
            <a:r>
              <a:rPr lang="en-US" sz="3999" b="true">
                <a:solidFill>
                  <a:srgbClr val="613C11"/>
                </a:solidFill>
                <a:latin typeface="Lato Bold"/>
                <a:ea typeface="Lato Bold"/>
                <a:cs typeface="Lato Bold"/>
                <a:sym typeface="Lato Bold"/>
              </a:rPr>
              <a:t>the Board successfully rebuffed the department’s attempts to introduce inspections. …</a:t>
            </a:r>
            <a:r>
              <a:rPr lang="en-US" sz="3999" i="true" b="true">
                <a:solidFill>
                  <a:srgbClr val="FF0C13"/>
                </a:solidFill>
                <a:latin typeface="Lato Bold Italics"/>
                <a:ea typeface="Lato Bold Italics"/>
                <a:cs typeface="Lato Bold Italics"/>
                <a:sym typeface="Lato Bold Italics"/>
              </a:rPr>
              <a:t> </a:t>
            </a:r>
            <a:r>
              <a:rPr lang="en-US" b="true" sz="3999" i="true" u="sng">
                <a:solidFill>
                  <a:srgbClr val="3B2206"/>
                </a:solidFill>
                <a:latin typeface="Lato Bold Italics"/>
                <a:ea typeface="Lato Bold Italics"/>
                <a:cs typeface="Lato Bold Italics"/>
                <a:sym typeface="Lato Bold Italics"/>
              </a:rPr>
              <a:t>it is evident that the placement of many Aboriginal children at Marella occurred with the knowledge and awareness of the Board (</a:t>
            </a:r>
            <a:r>
              <a:rPr lang="en-US" b="true" sz="3999" i="true" u="sng">
                <a:solidFill>
                  <a:srgbClr val="3B2206"/>
                </a:solidFill>
                <a:latin typeface="Lato Bold Italics"/>
                <a:ea typeface="Lato Bold Italics"/>
                <a:cs typeface="Lato Bold Italics"/>
                <a:sym typeface="Lato Bold Italics"/>
                <a:hlinkClick r:id="rId6" tooltip="https://www.findandconnect.gov.au/pubresource/stolen-generations-reparations-scheme-interim-report/"/>
              </a:rPr>
              <a:t>Interim Report</a:t>
            </a:r>
            <a:r>
              <a:rPr lang="en-US" b="true" sz="3999" i="true" u="sng">
                <a:solidFill>
                  <a:srgbClr val="3B2206"/>
                </a:solidFill>
                <a:latin typeface="Lato Bold Italics"/>
                <a:ea typeface="Lato Bold Italics"/>
                <a:cs typeface="Lato Bold Italics"/>
                <a:sym typeface="Lato Bold Italics"/>
              </a:rPr>
              <a:t>, p. 31).” </a:t>
            </a:r>
          </a:p>
          <a:p>
            <a:pPr algn="l">
              <a:lnSpc>
                <a:spcPts val="3499"/>
              </a:lnSpc>
            </a:pPr>
          </a:p>
          <a:p>
            <a:pPr algn="l">
              <a:lnSpc>
                <a:spcPts val="4200"/>
              </a:lnSpc>
            </a:pPr>
            <a:r>
              <a:rPr lang="en-US" sz="3000" b="true">
                <a:solidFill>
                  <a:srgbClr val="613C11"/>
                </a:solidFill>
                <a:latin typeface="Lato Bold"/>
                <a:ea typeface="Lato Bold"/>
                <a:cs typeface="Lato Bold"/>
                <a:sym typeface="Lato Bold"/>
              </a:rPr>
              <a:t>(Find &amp; Connect, 2025)</a:t>
            </a:r>
          </a:p>
        </p:txBody>
      </p:sp>
      <p:sp>
        <p:nvSpPr>
          <p:cNvPr name="Freeform 12" id="12"/>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13887284" y="5683778"/>
            <a:ext cx="5562806" cy="4603222"/>
          </a:xfrm>
          <a:custGeom>
            <a:avLst/>
            <a:gdLst/>
            <a:ahLst/>
            <a:cxnLst/>
            <a:rect r="r" b="b" t="t" l="l"/>
            <a:pathLst>
              <a:path h="4603222" w="5562806">
                <a:moveTo>
                  <a:pt x="5562807" y="0"/>
                </a:moveTo>
                <a:lnTo>
                  <a:pt x="0" y="0"/>
                </a:lnTo>
                <a:lnTo>
                  <a:pt x="0" y="4603222"/>
                </a:lnTo>
                <a:lnTo>
                  <a:pt x="5562807" y="4603222"/>
                </a:lnTo>
                <a:lnTo>
                  <a:pt x="5562807"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pic>
        <p:nvPicPr>
          <p:cNvPr name="Picture 6" id="6"/>
          <p:cNvPicPr>
            <a:picLocks noChangeAspect="true"/>
          </p:cNvPicPr>
          <p:nvPr>
            <a:videoFile r:link="rId7"/>
          </p:nvPr>
        </p:nvPicPr>
        <p:blipFill>
          <a:blip r:embed="rId6"/>
          <a:stretch>
            <a:fillRect/>
          </a:stretch>
        </p:blipFill>
        <p:spPr>
          <a:xfrm rot="0">
            <a:off x="5131992" y="1506928"/>
            <a:ext cx="12940135" cy="7273144"/>
          </a:xfrm>
          <a:prstGeom prst="rect">
            <a:avLst/>
          </a:prstGeom>
        </p:spPr>
      </p:pic>
      <p:grpSp>
        <p:nvGrpSpPr>
          <p:cNvPr name="Group 7" id="7"/>
          <p:cNvGrpSpPr/>
          <p:nvPr/>
        </p:nvGrpSpPr>
        <p:grpSpPr>
          <a:xfrm rot="0">
            <a:off x="367579" y="1550196"/>
            <a:ext cx="4402993" cy="7186608"/>
            <a:chOff x="0" y="0"/>
            <a:chExt cx="1159636" cy="1892769"/>
          </a:xfrm>
        </p:grpSpPr>
        <p:sp>
          <p:nvSpPr>
            <p:cNvPr name="Freeform 8" id="8"/>
            <p:cNvSpPr/>
            <p:nvPr/>
          </p:nvSpPr>
          <p:spPr>
            <a:xfrm flipH="false" flipV="false" rot="0">
              <a:off x="0" y="0"/>
              <a:ext cx="1159636" cy="1892769"/>
            </a:xfrm>
            <a:custGeom>
              <a:avLst/>
              <a:gdLst/>
              <a:ahLst/>
              <a:cxnLst/>
              <a:rect r="r" b="b" t="t" l="l"/>
              <a:pathLst>
                <a:path h="1892769" w="1159636">
                  <a:moveTo>
                    <a:pt x="0" y="0"/>
                  </a:moveTo>
                  <a:lnTo>
                    <a:pt x="1159636" y="0"/>
                  </a:lnTo>
                  <a:lnTo>
                    <a:pt x="1159636" y="1892769"/>
                  </a:lnTo>
                  <a:lnTo>
                    <a:pt x="0" y="1892769"/>
                  </a:lnTo>
                  <a:close/>
                </a:path>
              </a:pathLst>
            </a:custGeom>
            <a:solidFill>
              <a:srgbClr val="613C11"/>
            </a:solidFill>
          </p:spPr>
        </p:sp>
        <p:sp>
          <p:nvSpPr>
            <p:cNvPr name="TextBox 9" id="9"/>
            <p:cNvSpPr txBox="true"/>
            <p:nvPr/>
          </p:nvSpPr>
          <p:spPr>
            <a:xfrm>
              <a:off x="0" y="-38100"/>
              <a:ext cx="1159636" cy="1930869"/>
            </a:xfrm>
            <a:prstGeom prst="rect">
              <a:avLst/>
            </a:prstGeom>
          </p:spPr>
          <p:txBody>
            <a:bodyPr anchor="ctr" rtlCol="false" tIns="50800" lIns="50800" bIns="50800" rIns="50800"/>
            <a:lstStyle/>
            <a:p>
              <a:pPr algn="ctr">
                <a:lnSpc>
                  <a:spcPts val="2659"/>
                </a:lnSpc>
                <a:spcBef>
                  <a:spcPct val="0"/>
                </a:spcBef>
              </a:pPr>
            </a:p>
          </p:txBody>
        </p:sp>
      </p:grpSp>
      <p:sp>
        <p:nvSpPr>
          <p:cNvPr name="TextBox 10" id="10"/>
          <p:cNvSpPr txBox="true"/>
          <p:nvPr/>
        </p:nvSpPr>
        <p:spPr>
          <a:xfrm rot="0">
            <a:off x="-1257804" y="1416846"/>
            <a:ext cx="7653759" cy="1096016"/>
          </a:xfrm>
          <a:prstGeom prst="rect">
            <a:avLst/>
          </a:prstGeom>
        </p:spPr>
        <p:txBody>
          <a:bodyPr anchor="t" rtlCol="false" tIns="0" lIns="0" bIns="0" rIns="0">
            <a:spAutoFit/>
          </a:bodyPr>
          <a:lstStyle/>
          <a:p>
            <a:pPr algn="ctr">
              <a:lnSpc>
                <a:spcPts val="8889"/>
              </a:lnSpc>
            </a:pPr>
            <a:r>
              <a:rPr lang="en-US" sz="6349">
                <a:solidFill>
                  <a:srgbClr val="FBDDBB"/>
                </a:solidFill>
                <a:latin typeface="Lilita One"/>
                <a:ea typeface="Lilita One"/>
                <a:cs typeface="Lilita One"/>
                <a:sym typeface="Lilita One"/>
              </a:rPr>
              <a:t>AUNTY RITA</a:t>
            </a:r>
          </a:p>
        </p:txBody>
      </p:sp>
      <p:sp>
        <p:nvSpPr>
          <p:cNvPr name="TextBox 11" id="11"/>
          <p:cNvSpPr txBox="true"/>
          <p:nvPr/>
        </p:nvSpPr>
        <p:spPr>
          <a:xfrm rot="0">
            <a:off x="458696" y="2686294"/>
            <a:ext cx="4220759" cy="5613401"/>
          </a:xfrm>
          <a:prstGeom prst="rect">
            <a:avLst/>
          </a:prstGeom>
        </p:spPr>
        <p:txBody>
          <a:bodyPr anchor="t" rtlCol="false" tIns="0" lIns="0" bIns="0" rIns="0">
            <a:spAutoFit/>
          </a:bodyPr>
          <a:lstStyle/>
          <a:p>
            <a:pPr algn="ctr">
              <a:lnSpc>
                <a:spcPts val="5599"/>
              </a:lnSpc>
              <a:spcBef>
                <a:spcPct val="0"/>
              </a:spcBef>
            </a:pPr>
            <a:r>
              <a:rPr lang="en-US" sz="3999">
                <a:solidFill>
                  <a:srgbClr val="FFFFFF"/>
                </a:solidFill>
                <a:latin typeface="Lato"/>
                <a:ea typeface="Lato"/>
                <a:cs typeface="Lato"/>
                <a:sym typeface="Lato"/>
              </a:rPr>
              <a:t>Listen as Aunty Rita discusses her first hand experiences at Marella Mission as a victim of the Stolen generations. </a:t>
            </a:r>
          </a:p>
        </p:txBody>
      </p:sp>
      <p:sp>
        <p:nvSpPr>
          <p:cNvPr name="Freeform 12" id="12"/>
          <p:cNvSpPr/>
          <p:nvPr/>
        </p:nvSpPr>
        <p:spPr>
          <a:xfrm flipH="false" flipV="false" rot="0">
            <a:off x="-691803" y="8299695"/>
            <a:ext cx="2118763" cy="2968495"/>
          </a:xfrm>
          <a:custGeom>
            <a:avLst/>
            <a:gdLst/>
            <a:ahLst/>
            <a:cxnLst/>
            <a:rect r="r" b="b" t="t" l="l"/>
            <a:pathLst>
              <a:path h="2968495" w="2118763">
                <a:moveTo>
                  <a:pt x="0" y="0"/>
                </a:moveTo>
                <a:lnTo>
                  <a:pt x="2118763" y="0"/>
                </a:lnTo>
                <a:lnTo>
                  <a:pt x="2118763" y="2968494"/>
                </a:lnTo>
                <a:lnTo>
                  <a:pt x="0" y="29684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600686" y="-1939795"/>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3448352"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10041060" y="717522"/>
            <a:ext cx="7187559" cy="8756112"/>
            <a:chOff x="0" y="0"/>
            <a:chExt cx="1893020" cy="2306137"/>
          </a:xfrm>
        </p:grpSpPr>
        <p:sp>
          <p:nvSpPr>
            <p:cNvPr name="Freeform 8" id="8"/>
            <p:cNvSpPr/>
            <p:nvPr/>
          </p:nvSpPr>
          <p:spPr>
            <a:xfrm flipH="false" flipV="false" rot="0">
              <a:off x="0" y="0"/>
              <a:ext cx="1893020" cy="2306137"/>
            </a:xfrm>
            <a:custGeom>
              <a:avLst/>
              <a:gdLst/>
              <a:ahLst/>
              <a:cxnLst/>
              <a:rect r="r" b="b" t="t" l="l"/>
              <a:pathLst>
                <a:path h="2306137" w="1893020">
                  <a:moveTo>
                    <a:pt x="47394" y="0"/>
                  </a:moveTo>
                  <a:lnTo>
                    <a:pt x="1845626" y="0"/>
                  </a:lnTo>
                  <a:cubicBezTo>
                    <a:pt x="1871801" y="0"/>
                    <a:pt x="1893020" y="21219"/>
                    <a:pt x="1893020" y="47394"/>
                  </a:cubicBezTo>
                  <a:lnTo>
                    <a:pt x="1893020" y="2258743"/>
                  </a:lnTo>
                  <a:cubicBezTo>
                    <a:pt x="1893020" y="2284918"/>
                    <a:pt x="1871801" y="2306137"/>
                    <a:pt x="1845626" y="2306137"/>
                  </a:cubicBezTo>
                  <a:lnTo>
                    <a:pt x="47394" y="2306137"/>
                  </a:lnTo>
                  <a:cubicBezTo>
                    <a:pt x="21219" y="2306137"/>
                    <a:pt x="0" y="2284918"/>
                    <a:pt x="0" y="2258743"/>
                  </a:cubicBezTo>
                  <a:lnTo>
                    <a:pt x="0" y="47394"/>
                  </a:lnTo>
                  <a:cubicBezTo>
                    <a:pt x="0" y="21219"/>
                    <a:pt x="21219" y="0"/>
                    <a:pt x="47394" y="0"/>
                  </a:cubicBezTo>
                  <a:close/>
                </a:path>
              </a:pathLst>
            </a:custGeom>
            <a:solidFill>
              <a:srgbClr val="FBDDBB"/>
            </a:solidFill>
          </p:spPr>
        </p:sp>
        <p:sp>
          <p:nvSpPr>
            <p:cNvPr name="TextBox 9" id="9"/>
            <p:cNvSpPr txBox="true"/>
            <p:nvPr/>
          </p:nvSpPr>
          <p:spPr>
            <a:xfrm>
              <a:off x="0" y="-38100"/>
              <a:ext cx="1893020" cy="2344237"/>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367696" y="81645"/>
            <a:ext cx="8539915" cy="2219966"/>
          </a:xfrm>
          <a:prstGeom prst="rect">
            <a:avLst/>
          </a:prstGeom>
        </p:spPr>
        <p:txBody>
          <a:bodyPr anchor="t" rtlCol="false" tIns="0" lIns="0" bIns="0" rIns="0">
            <a:spAutoFit/>
          </a:bodyPr>
          <a:lstStyle/>
          <a:p>
            <a:pPr algn="ctr">
              <a:lnSpc>
                <a:spcPts val="8889"/>
              </a:lnSpc>
            </a:pPr>
            <a:r>
              <a:rPr lang="en-US" sz="6349">
                <a:solidFill>
                  <a:srgbClr val="FBDDBB"/>
                </a:solidFill>
                <a:latin typeface="Lilita One"/>
                <a:ea typeface="Lilita One"/>
                <a:cs typeface="Lilita One"/>
                <a:sym typeface="Lilita One"/>
              </a:rPr>
              <a:t>LIFE AT MARELLA MISSION</a:t>
            </a:r>
          </a:p>
        </p:txBody>
      </p:sp>
      <p:sp>
        <p:nvSpPr>
          <p:cNvPr name="TextBox 11" id="11"/>
          <p:cNvSpPr txBox="true"/>
          <p:nvPr/>
        </p:nvSpPr>
        <p:spPr>
          <a:xfrm rot="0">
            <a:off x="592537" y="2835661"/>
            <a:ext cx="8711886" cy="7458075"/>
          </a:xfrm>
          <a:prstGeom prst="rect">
            <a:avLst/>
          </a:prstGeom>
        </p:spPr>
        <p:txBody>
          <a:bodyPr anchor="t" rtlCol="false" tIns="0" lIns="0" bIns="0" rIns="0">
            <a:spAutoFit/>
          </a:bodyPr>
          <a:lstStyle/>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Life at Marella Mission was extremely difficult</a:t>
            </a:r>
          </a:p>
          <a:p>
            <a:pPr algn="l">
              <a:lnSpc>
                <a:spcPts val="4200"/>
              </a:lnSpc>
            </a:pPr>
          </a:p>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Children were forced to do hard labour and farmwork.</a:t>
            </a:r>
          </a:p>
          <a:p>
            <a:pPr algn="l">
              <a:lnSpc>
                <a:spcPts val="4200"/>
              </a:lnSpc>
            </a:pPr>
          </a:p>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Children lived in generally poor conditions, with limited food, clothing and shelter. </a:t>
            </a:r>
          </a:p>
          <a:p>
            <a:pPr algn="l">
              <a:lnSpc>
                <a:spcPts val="4200"/>
              </a:lnSpc>
            </a:pPr>
          </a:p>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They were forced to refer to Keith and Gwen as ‘Mum’ and ‘Dad’ .</a:t>
            </a:r>
          </a:p>
          <a:p>
            <a:pPr algn="l">
              <a:lnSpc>
                <a:spcPts val="4200"/>
              </a:lnSpc>
            </a:pPr>
          </a:p>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Children faced harsh punishments for ‘misbhehaving’</a:t>
            </a:r>
          </a:p>
          <a:p>
            <a:pPr algn="l">
              <a:lnSpc>
                <a:spcPts val="4200"/>
              </a:lnSpc>
            </a:pPr>
          </a:p>
        </p:txBody>
      </p:sp>
      <p:sp>
        <p:nvSpPr>
          <p:cNvPr name="TextBox 12" id="12"/>
          <p:cNvSpPr txBox="true"/>
          <p:nvPr/>
        </p:nvSpPr>
        <p:spPr>
          <a:xfrm rot="0">
            <a:off x="10169974" y="641322"/>
            <a:ext cx="6929730" cy="9119235"/>
          </a:xfrm>
          <a:prstGeom prst="rect">
            <a:avLst/>
          </a:prstGeom>
        </p:spPr>
        <p:txBody>
          <a:bodyPr anchor="t" rtlCol="false" tIns="0" lIns="0" bIns="0" rIns="0">
            <a:spAutoFit/>
          </a:bodyPr>
          <a:lstStyle/>
          <a:p>
            <a:pPr algn="ctr">
              <a:lnSpc>
                <a:spcPts val="5319"/>
              </a:lnSpc>
            </a:pPr>
            <a:r>
              <a:rPr lang="en-US" b="true" sz="3799">
                <a:solidFill>
                  <a:srgbClr val="3B2206"/>
                </a:solidFill>
                <a:latin typeface="Lato Bold"/>
                <a:ea typeface="Lato Bold"/>
                <a:cs typeface="Lato Bold"/>
                <a:sym typeface="Lato Bold"/>
              </a:rPr>
              <a:t>Jasmine Franklin, a survivor of Marella Mission, stated:</a:t>
            </a:r>
          </a:p>
          <a:p>
            <a:pPr algn="ctr">
              <a:lnSpc>
                <a:spcPts val="5319"/>
              </a:lnSpc>
            </a:pPr>
          </a:p>
          <a:p>
            <a:pPr algn="ctr">
              <a:lnSpc>
                <a:spcPts val="5319"/>
              </a:lnSpc>
              <a:spcBef>
                <a:spcPct val="0"/>
              </a:spcBef>
            </a:pPr>
            <a:r>
              <a:rPr lang="en-US" b="true" sz="3799">
                <a:solidFill>
                  <a:srgbClr val="3B2206"/>
                </a:solidFill>
                <a:latin typeface="Lato Bold"/>
                <a:ea typeface="Lato Bold"/>
                <a:cs typeface="Lato Bold"/>
                <a:sym typeface="Lato Bold"/>
              </a:rPr>
              <a:t>“</a:t>
            </a:r>
            <a:r>
              <a:rPr lang="en-US" b="true" sz="3799">
                <a:solidFill>
                  <a:srgbClr val="3B2206"/>
                </a:solidFill>
                <a:latin typeface="Lato Bold"/>
                <a:ea typeface="Lato Bold"/>
                <a:cs typeface="Lato Bold"/>
                <a:sym typeface="Lato Bold"/>
              </a:rPr>
              <a:t>All </a:t>
            </a:r>
            <a:r>
              <a:rPr lang="en-US" b="true" sz="3799">
                <a:solidFill>
                  <a:srgbClr val="3B2206"/>
                </a:solidFill>
                <a:latin typeface="Lato Bold"/>
                <a:ea typeface="Lato Bold"/>
                <a:cs typeface="Lato Bold"/>
                <a:sym typeface="Lato Bold"/>
              </a:rPr>
              <a:t>our foods were basic. We had porridge full of weevils every morning and old fruit, stale biscuits or cakes that were donated. </a:t>
            </a:r>
            <a:r>
              <a:rPr lang="en-US" b="true" sz="3799" i="true" u="sng">
                <a:solidFill>
                  <a:srgbClr val="3B2206"/>
                </a:solidFill>
                <a:latin typeface="Lato Bold Italics"/>
                <a:ea typeface="Lato Bold Italics"/>
                <a:cs typeface="Lato Bold Italics"/>
                <a:sym typeface="Lato Bold Italics"/>
              </a:rPr>
              <a:t>We were always hungry, eating berries and other bush tucker we could find, and we became very resourceful.”</a:t>
            </a:r>
          </a:p>
          <a:p>
            <a:pPr algn="ctr">
              <a:lnSpc>
                <a:spcPts val="4759"/>
              </a:lnSpc>
              <a:spcBef>
                <a:spcPct val="0"/>
              </a:spcBef>
            </a:pPr>
          </a:p>
          <a:p>
            <a:pPr algn="ctr">
              <a:lnSpc>
                <a:spcPts val="4759"/>
              </a:lnSpc>
              <a:spcBef>
                <a:spcPct val="0"/>
              </a:spcBef>
            </a:pPr>
            <a:r>
              <a:rPr lang="en-US" b="true" sz="3399">
                <a:solidFill>
                  <a:srgbClr val="3B2206"/>
                </a:solidFill>
                <a:latin typeface="Lato Bold"/>
                <a:ea typeface="Lato Bold"/>
                <a:cs typeface="Lato Bold"/>
                <a:sym typeface="Lato Bold"/>
              </a:rPr>
              <a:t>(Find &amp; Connect, 2025)</a:t>
            </a:r>
          </a:p>
          <a:p>
            <a:pPr algn="ctr">
              <a:lnSpc>
                <a:spcPts val="4759"/>
              </a:lnSpc>
              <a:spcBef>
                <a:spcPct val="0"/>
              </a:spcBef>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9569596" y="227535"/>
            <a:ext cx="5648871" cy="6963098"/>
          </a:xfrm>
          <a:custGeom>
            <a:avLst/>
            <a:gdLst/>
            <a:ahLst/>
            <a:cxnLst/>
            <a:rect r="r" b="b" t="t" l="l"/>
            <a:pathLst>
              <a:path h="6963098" w="5648871">
                <a:moveTo>
                  <a:pt x="0" y="0"/>
                </a:moveTo>
                <a:lnTo>
                  <a:pt x="5648871" y="0"/>
                </a:lnTo>
                <a:lnTo>
                  <a:pt x="5648871" y="6963098"/>
                </a:lnTo>
                <a:lnTo>
                  <a:pt x="0" y="6963098"/>
                </a:lnTo>
                <a:lnTo>
                  <a:pt x="0" y="0"/>
                </a:lnTo>
                <a:close/>
              </a:path>
            </a:pathLst>
          </a:custGeom>
          <a:blipFill>
            <a:blip r:embed="rId6"/>
            <a:stretch>
              <a:fillRect l="0" t="0" r="0" b="0"/>
            </a:stretch>
          </a:blipFill>
        </p:spPr>
      </p:sp>
      <p:sp>
        <p:nvSpPr>
          <p:cNvPr name="Freeform 8" id="8"/>
          <p:cNvSpPr/>
          <p:nvPr/>
        </p:nvSpPr>
        <p:spPr>
          <a:xfrm flipH="false" flipV="false" rot="0">
            <a:off x="12063800" y="3146435"/>
            <a:ext cx="5664269" cy="6895113"/>
          </a:xfrm>
          <a:custGeom>
            <a:avLst/>
            <a:gdLst/>
            <a:ahLst/>
            <a:cxnLst/>
            <a:rect r="r" b="b" t="t" l="l"/>
            <a:pathLst>
              <a:path h="6895113" w="5664269">
                <a:moveTo>
                  <a:pt x="0" y="0"/>
                </a:moveTo>
                <a:lnTo>
                  <a:pt x="5664269" y="0"/>
                </a:lnTo>
                <a:lnTo>
                  <a:pt x="5664269" y="6895113"/>
                </a:lnTo>
                <a:lnTo>
                  <a:pt x="0" y="6895113"/>
                </a:lnTo>
                <a:lnTo>
                  <a:pt x="0" y="0"/>
                </a:lnTo>
                <a:close/>
              </a:path>
            </a:pathLst>
          </a:custGeom>
          <a:blipFill>
            <a:blip r:embed="rId7"/>
            <a:stretch>
              <a:fillRect l="0" t="0" r="0" b="0"/>
            </a:stretch>
          </a:blipFill>
        </p:spPr>
      </p:sp>
      <p:sp>
        <p:nvSpPr>
          <p:cNvPr name="TextBox 9" id="9"/>
          <p:cNvSpPr txBox="true"/>
          <p:nvPr/>
        </p:nvSpPr>
        <p:spPr>
          <a:xfrm rot="0">
            <a:off x="604085" y="1686928"/>
            <a:ext cx="8539915" cy="1096016"/>
          </a:xfrm>
          <a:prstGeom prst="rect">
            <a:avLst/>
          </a:prstGeom>
        </p:spPr>
        <p:txBody>
          <a:bodyPr anchor="t" rtlCol="false" tIns="0" lIns="0" bIns="0" rIns="0">
            <a:spAutoFit/>
          </a:bodyPr>
          <a:lstStyle/>
          <a:p>
            <a:pPr algn="ctr">
              <a:lnSpc>
                <a:spcPts val="8889"/>
              </a:lnSpc>
            </a:pPr>
            <a:r>
              <a:rPr lang="en-US" sz="6349">
                <a:solidFill>
                  <a:srgbClr val="FBDDBB"/>
                </a:solidFill>
                <a:latin typeface="Lilita One"/>
                <a:ea typeface="Lilita One"/>
                <a:cs typeface="Lilita One"/>
                <a:sym typeface="Lilita One"/>
              </a:rPr>
              <a:t>SKY PILOT FELLOWSHIP </a:t>
            </a:r>
          </a:p>
        </p:txBody>
      </p:sp>
      <p:sp>
        <p:nvSpPr>
          <p:cNvPr name="TextBox 10" id="10"/>
          <p:cNvSpPr txBox="true"/>
          <p:nvPr/>
        </p:nvSpPr>
        <p:spPr>
          <a:xfrm rot="0">
            <a:off x="178489" y="3470052"/>
            <a:ext cx="8965511" cy="6906599"/>
          </a:xfrm>
          <a:prstGeom prst="rect">
            <a:avLst/>
          </a:prstGeom>
        </p:spPr>
        <p:txBody>
          <a:bodyPr anchor="t" rtlCol="false" tIns="0" lIns="0" bIns="0" rIns="0">
            <a:spAutoFit/>
          </a:bodyPr>
          <a:lstStyle/>
          <a:p>
            <a:pPr algn="l" marL="700474" indent="-350237" lvl="1">
              <a:lnSpc>
                <a:spcPts val="4542"/>
              </a:lnSpc>
              <a:buFont typeface="Arial"/>
              <a:buChar char="•"/>
            </a:pPr>
            <a:r>
              <a:rPr lang="en-US" b="true" sz="3244">
                <a:solidFill>
                  <a:srgbClr val="FFFFFF"/>
                </a:solidFill>
                <a:latin typeface="Lato Bold"/>
                <a:ea typeface="Lato Bold"/>
                <a:cs typeface="Lato Bold"/>
                <a:sym typeface="Lato Bold"/>
              </a:rPr>
              <a:t>Keith Langford Smith became somewhat famous for his radio broadcasts, recounting his flying experiences over Arnhem Land. </a:t>
            </a:r>
          </a:p>
          <a:p>
            <a:pPr algn="l">
              <a:lnSpc>
                <a:spcPts val="4542"/>
              </a:lnSpc>
            </a:pPr>
          </a:p>
          <a:p>
            <a:pPr algn="l" marL="700474" indent="-350237" lvl="1">
              <a:lnSpc>
                <a:spcPts val="4542"/>
              </a:lnSpc>
              <a:buFont typeface="Arial"/>
              <a:buChar char="•"/>
            </a:pPr>
            <a:r>
              <a:rPr lang="en-US" b="true" sz="3244">
                <a:solidFill>
                  <a:srgbClr val="FFFFFF"/>
                </a:solidFill>
                <a:latin typeface="Lato Bold"/>
                <a:ea typeface="Lato Bold"/>
                <a:cs typeface="Lato Bold"/>
                <a:sym typeface="Lato Bold"/>
              </a:rPr>
              <a:t>He created the ‘Sky Pilot Fellowship’ radio broadcast and newsletter primarily to gather public donations to keep Marella Mission running.</a:t>
            </a:r>
          </a:p>
          <a:p>
            <a:pPr algn="l">
              <a:lnSpc>
                <a:spcPts val="4542"/>
              </a:lnSpc>
            </a:pPr>
          </a:p>
          <a:p>
            <a:pPr algn="l">
              <a:lnSpc>
                <a:spcPts val="4542"/>
              </a:lnSpc>
            </a:pPr>
          </a:p>
          <a:p>
            <a:pPr algn="l">
              <a:lnSpc>
                <a:spcPts val="4542"/>
              </a:lnSpc>
            </a:pPr>
          </a:p>
          <a:p>
            <a:pPr algn="l">
              <a:lnSpc>
                <a:spcPts val="4542"/>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7084153" y="590157"/>
            <a:ext cx="10468837" cy="7117623"/>
          </a:xfrm>
          <a:custGeom>
            <a:avLst/>
            <a:gdLst/>
            <a:ahLst/>
            <a:cxnLst/>
            <a:rect r="r" b="b" t="t" l="l"/>
            <a:pathLst>
              <a:path h="7117623" w="10468837">
                <a:moveTo>
                  <a:pt x="0" y="0"/>
                </a:moveTo>
                <a:lnTo>
                  <a:pt x="10468837" y="0"/>
                </a:lnTo>
                <a:lnTo>
                  <a:pt x="10468837" y="7117624"/>
                </a:lnTo>
                <a:lnTo>
                  <a:pt x="0" y="7117624"/>
                </a:lnTo>
                <a:lnTo>
                  <a:pt x="0" y="0"/>
                </a:lnTo>
                <a:close/>
              </a:path>
            </a:pathLst>
          </a:custGeom>
          <a:blipFill>
            <a:blip r:embed="rId6"/>
            <a:stretch>
              <a:fillRect l="-33872" t="-11601" r="-33872" b="-11760"/>
            </a:stretch>
          </a:blipFill>
        </p:spPr>
      </p:sp>
      <p:sp>
        <p:nvSpPr>
          <p:cNvPr name="TextBox 8" id="8"/>
          <p:cNvSpPr txBox="true"/>
          <p:nvPr/>
        </p:nvSpPr>
        <p:spPr>
          <a:xfrm rot="0">
            <a:off x="-846407" y="102839"/>
            <a:ext cx="8539915" cy="1096016"/>
          </a:xfrm>
          <a:prstGeom prst="rect">
            <a:avLst/>
          </a:prstGeom>
        </p:spPr>
        <p:txBody>
          <a:bodyPr anchor="t" rtlCol="false" tIns="0" lIns="0" bIns="0" rIns="0">
            <a:spAutoFit/>
          </a:bodyPr>
          <a:lstStyle/>
          <a:p>
            <a:pPr algn="ctr">
              <a:lnSpc>
                <a:spcPts val="8889"/>
              </a:lnSpc>
            </a:pPr>
            <a:r>
              <a:rPr lang="en-US" sz="6349">
                <a:solidFill>
                  <a:srgbClr val="FBDDBB"/>
                </a:solidFill>
                <a:latin typeface="Lilita One"/>
                <a:ea typeface="Lilita One"/>
                <a:cs typeface="Lilita One"/>
                <a:sym typeface="Lilita One"/>
              </a:rPr>
              <a:t>1970S</a:t>
            </a:r>
          </a:p>
        </p:txBody>
      </p:sp>
      <p:sp>
        <p:nvSpPr>
          <p:cNvPr name="TextBox 9" id="9"/>
          <p:cNvSpPr txBox="true"/>
          <p:nvPr/>
        </p:nvSpPr>
        <p:spPr>
          <a:xfrm rot="0">
            <a:off x="391287" y="1368673"/>
            <a:ext cx="6064528" cy="8556766"/>
          </a:xfrm>
          <a:prstGeom prst="rect">
            <a:avLst/>
          </a:prstGeom>
        </p:spPr>
        <p:txBody>
          <a:bodyPr anchor="t" rtlCol="false" tIns="0" lIns="0" bIns="0" rIns="0">
            <a:spAutoFit/>
          </a:bodyPr>
          <a:lstStyle/>
          <a:p>
            <a:pPr algn="l" marL="700475" indent="-350237" lvl="1">
              <a:lnSpc>
                <a:spcPts val="4542"/>
              </a:lnSpc>
              <a:buFont typeface="Arial"/>
              <a:buChar char="•"/>
            </a:pPr>
            <a:r>
              <a:rPr lang="en-US" b="true" sz="3244">
                <a:solidFill>
                  <a:srgbClr val="FFFFFF"/>
                </a:solidFill>
                <a:latin typeface="Lato Bold"/>
                <a:ea typeface="Lato Bold"/>
                <a:cs typeface="Lato Bold"/>
                <a:sym typeface="Lato Bold"/>
              </a:rPr>
              <a:t>The 1970s marked a period of change, with the rights of First Nations Peoples making some progress</a:t>
            </a:r>
          </a:p>
          <a:p>
            <a:pPr algn="l">
              <a:lnSpc>
                <a:spcPts val="4542"/>
              </a:lnSpc>
            </a:pPr>
          </a:p>
          <a:p>
            <a:pPr algn="l" marL="700475" indent="-350237" lvl="1">
              <a:lnSpc>
                <a:spcPts val="4542"/>
              </a:lnSpc>
              <a:buFont typeface="Arial"/>
              <a:buChar char="•"/>
            </a:pPr>
            <a:r>
              <a:rPr lang="en-US" b="true" sz="3244">
                <a:solidFill>
                  <a:srgbClr val="FFFFFF"/>
                </a:solidFill>
                <a:latin typeface="Lato Bold"/>
                <a:ea typeface="Lato Bold"/>
                <a:cs typeface="Lato Bold"/>
                <a:sym typeface="Lato Bold"/>
              </a:rPr>
              <a:t>The 1972 Tent embassy (pictured on the right) was created as a form of protest. They demanded the preservation of sacred sites, ownership and mining rights to traditional lands and compensation for those that could not be returned.</a:t>
            </a:r>
          </a:p>
          <a:p>
            <a:pPr algn="l">
              <a:lnSpc>
                <a:spcPts val="4542"/>
              </a:lnSpc>
            </a:pPr>
          </a:p>
        </p:txBody>
      </p:sp>
      <p:sp>
        <p:nvSpPr>
          <p:cNvPr name="TextBox 10" id="10"/>
          <p:cNvSpPr txBox="true"/>
          <p:nvPr/>
        </p:nvSpPr>
        <p:spPr>
          <a:xfrm rot="0">
            <a:off x="7084153" y="8124825"/>
            <a:ext cx="10276865" cy="1590675"/>
          </a:xfrm>
          <a:prstGeom prst="rect">
            <a:avLst/>
          </a:prstGeom>
        </p:spPr>
        <p:txBody>
          <a:bodyPr anchor="t" rtlCol="false" tIns="0" lIns="0" bIns="0" rIns="0">
            <a:spAutoFit/>
          </a:bodyPr>
          <a:lstStyle/>
          <a:p>
            <a:pPr algn="ctr" marL="647700" indent="-323850" lvl="1">
              <a:lnSpc>
                <a:spcPts val="4200"/>
              </a:lnSpc>
              <a:buFont typeface="Arial"/>
              <a:buChar char="•"/>
            </a:pPr>
            <a:r>
              <a:rPr lang="en-US" b="true" sz="3000">
                <a:solidFill>
                  <a:srgbClr val="FFFFFF"/>
                </a:solidFill>
                <a:latin typeface="Lato Bold"/>
                <a:ea typeface="Lato Bold"/>
                <a:cs typeface="Lato Bold"/>
                <a:sym typeface="Lato Bold"/>
              </a:rPr>
              <a:t>The 1976 Ab</a:t>
            </a:r>
            <a:r>
              <a:rPr lang="en-US" b="true" sz="3000">
                <a:solidFill>
                  <a:srgbClr val="FFFFFF"/>
                </a:solidFill>
                <a:latin typeface="Lato Bold"/>
                <a:ea typeface="Lato Bold"/>
                <a:cs typeface="Lato Bold"/>
                <a:sym typeface="Lato Bold"/>
              </a:rPr>
              <a:t>original Land Rights (Northern Territory) Act was passed, allowing First Nations Peoples to claim land rights based on traditional ownership</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9334571" y="1028700"/>
            <a:ext cx="9144000" cy="3086100"/>
            <a:chOff x="0" y="0"/>
            <a:chExt cx="2408296" cy="812800"/>
          </a:xfrm>
        </p:grpSpPr>
        <p:sp>
          <p:nvSpPr>
            <p:cNvPr name="Freeform 8" id="8"/>
            <p:cNvSpPr/>
            <p:nvPr/>
          </p:nvSpPr>
          <p:spPr>
            <a:xfrm flipH="false" flipV="false" rot="0">
              <a:off x="0" y="0"/>
              <a:ext cx="2408296" cy="812800"/>
            </a:xfrm>
            <a:custGeom>
              <a:avLst/>
              <a:gdLst/>
              <a:ahLst/>
              <a:cxnLst/>
              <a:rect r="r" b="b" t="t" l="l"/>
              <a:pathLst>
                <a:path h="812800" w="2408296">
                  <a:moveTo>
                    <a:pt x="43180" y="0"/>
                  </a:moveTo>
                  <a:lnTo>
                    <a:pt x="2365116" y="0"/>
                  </a:lnTo>
                  <a:cubicBezTo>
                    <a:pt x="2388964" y="0"/>
                    <a:pt x="2408296" y="19332"/>
                    <a:pt x="2408296" y="43180"/>
                  </a:cubicBezTo>
                  <a:lnTo>
                    <a:pt x="2408296" y="769620"/>
                  </a:lnTo>
                  <a:cubicBezTo>
                    <a:pt x="2408296" y="781072"/>
                    <a:pt x="2403747" y="792055"/>
                    <a:pt x="2395649" y="800153"/>
                  </a:cubicBezTo>
                  <a:cubicBezTo>
                    <a:pt x="2387551" y="808251"/>
                    <a:pt x="2376568" y="812800"/>
                    <a:pt x="2365116" y="812800"/>
                  </a:cubicBezTo>
                  <a:lnTo>
                    <a:pt x="43180" y="812800"/>
                  </a:lnTo>
                  <a:cubicBezTo>
                    <a:pt x="19332" y="812800"/>
                    <a:pt x="0" y="793468"/>
                    <a:pt x="0" y="769620"/>
                  </a:cubicBezTo>
                  <a:lnTo>
                    <a:pt x="0" y="43180"/>
                  </a:lnTo>
                  <a:cubicBezTo>
                    <a:pt x="0" y="19332"/>
                    <a:pt x="19332" y="0"/>
                    <a:pt x="43180" y="0"/>
                  </a:cubicBezTo>
                  <a:close/>
                </a:path>
              </a:pathLst>
            </a:custGeom>
            <a:solidFill>
              <a:srgbClr val="FBDDBB"/>
            </a:solidFill>
          </p:spPr>
        </p:sp>
        <p:sp>
          <p:nvSpPr>
            <p:cNvPr name="TextBox 9" id="9"/>
            <p:cNvSpPr txBox="true"/>
            <p:nvPr/>
          </p:nvSpPr>
          <p:spPr>
            <a:xfrm>
              <a:off x="0" y="-38100"/>
              <a:ext cx="2408296" cy="850900"/>
            </a:xfrm>
            <a:prstGeom prst="rect">
              <a:avLst/>
            </a:prstGeom>
          </p:spPr>
          <p:txBody>
            <a:bodyPr anchor="ctr" rtlCol="false" tIns="50800" lIns="50800" bIns="50800" rIns="50800"/>
            <a:lstStyle/>
            <a:p>
              <a:pPr algn="ctr">
                <a:lnSpc>
                  <a:spcPts val="2659"/>
                </a:lnSpc>
                <a:spcBef>
                  <a:spcPct val="0"/>
                </a:spcBef>
              </a:pPr>
            </a:p>
          </p:txBody>
        </p:sp>
      </p:grpSp>
      <p:sp>
        <p:nvSpPr>
          <p:cNvPr name="TextBox 10" id="10"/>
          <p:cNvSpPr txBox="true"/>
          <p:nvPr/>
        </p:nvSpPr>
        <p:spPr>
          <a:xfrm rot="0">
            <a:off x="492631" y="456807"/>
            <a:ext cx="8539915" cy="2219966"/>
          </a:xfrm>
          <a:prstGeom prst="rect">
            <a:avLst/>
          </a:prstGeom>
        </p:spPr>
        <p:txBody>
          <a:bodyPr anchor="t" rtlCol="false" tIns="0" lIns="0" bIns="0" rIns="0">
            <a:spAutoFit/>
          </a:bodyPr>
          <a:lstStyle/>
          <a:p>
            <a:pPr algn="ctr">
              <a:lnSpc>
                <a:spcPts val="8889"/>
              </a:lnSpc>
            </a:pPr>
            <a:r>
              <a:rPr lang="en-US" sz="6349">
                <a:solidFill>
                  <a:srgbClr val="FBDDBB"/>
                </a:solidFill>
                <a:latin typeface="Lilita One"/>
                <a:ea typeface="Lilita One"/>
                <a:cs typeface="Lilita One"/>
                <a:sym typeface="Lilita One"/>
              </a:rPr>
              <a:t>MARELLA MISSION CLOSURE</a:t>
            </a:r>
          </a:p>
        </p:txBody>
      </p:sp>
      <p:sp>
        <p:nvSpPr>
          <p:cNvPr name="TextBox 11" id="11"/>
          <p:cNvSpPr txBox="true"/>
          <p:nvPr/>
        </p:nvSpPr>
        <p:spPr>
          <a:xfrm rot="0">
            <a:off x="617567" y="3095232"/>
            <a:ext cx="8290044" cy="5857875"/>
          </a:xfrm>
          <a:prstGeom prst="rect">
            <a:avLst/>
          </a:prstGeom>
        </p:spPr>
        <p:txBody>
          <a:bodyPr anchor="t" rtlCol="false" tIns="0" lIns="0" bIns="0" rIns="0">
            <a:spAutoFit/>
          </a:bodyPr>
          <a:lstStyle/>
          <a:p>
            <a:pPr algn="l">
              <a:lnSpc>
                <a:spcPts val="4200"/>
              </a:lnSpc>
            </a:pPr>
            <a:r>
              <a:rPr lang="en-US" sz="3000" b="true">
                <a:solidFill>
                  <a:srgbClr val="FFFFFF"/>
                </a:solidFill>
                <a:latin typeface="Lato Bold"/>
                <a:ea typeface="Lato Bold"/>
                <a:cs typeface="Lato Bold"/>
                <a:sym typeface="Lato Bold"/>
              </a:rPr>
              <a:t>From the mid-1970s, the push for self-determination and sovereignty intensified. </a:t>
            </a:r>
          </a:p>
          <a:p>
            <a:pPr algn="l">
              <a:lnSpc>
                <a:spcPts val="4200"/>
              </a:lnSpc>
            </a:pPr>
          </a:p>
          <a:p>
            <a:pPr algn="l">
              <a:lnSpc>
                <a:spcPts val="4200"/>
              </a:lnSpc>
            </a:pPr>
            <a:r>
              <a:rPr lang="en-US" sz="3000" b="true">
                <a:solidFill>
                  <a:srgbClr val="FFFFFF"/>
                </a:solidFill>
                <a:latin typeface="Lato Bold"/>
                <a:ea typeface="Lato Bold"/>
                <a:cs typeface="Lato Bold"/>
                <a:sym typeface="Lato Bold"/>
              </a:rPr>
              <a:t>In 1976, The Sky Pilot News reported that First Nations activists “wanted to close Marella” </a:t>
            </a:r>
          </a:p>
          <a:p>
            <a:pPr algn="l">
              <a:lnSpc>
                <a:spcPts val="4200"/>
              </a:lnSpc>
            </a:pPr>
          </a:p>
          <a:p>
            <a:pPr algn="l">
              <a:lnSpc>
                <a:spcPts val="4200"/>
              </a:lnSpc>
            </a:pPr>
            <a:r>
              <a:rPr lang="en-US" sz="3000" b="true">
                <a:solidFill>
                  <a:srgbClr val="FFFFFF"/>
                </a:solidFill>
                <a:latin typeface="Lato Bold"/>
                <a:ea typeface="Lato Bold"/>
                <a:cs typeface="Lato Bold"/>
                <a:sym typeface="Lato Bold"/>
              </a:rPr>
              <a:t>By 1978, the children were transferred to other missions and local ‘homes’.  Marella Mission Farm Ltd was formed so that the land could be donated. </a:t>
            </a:r>
          </a:p>
          <a:p>
            <a:pPr algn="l">
              <a:lnSpc>
                <a:spcPts val="4200"/>
              </a:lnSpc>
            </a:pPr>
          </a:p>
        </p:txBody>
      </p:sp>
      <p:sp>
        <p:nvSpPr>
          <p:cNvPr name="TextBox 12" id="12"/>
          <p:cNvSpPr txBox="true"/>
          <p:nvPr/>
        </p:nvSpPr>
        <p:spPr>
          <a:xfrm rot="0">
            <a:off x="9754450" y="1476375"/>
            <a:ext cx="8304242" cy="2124075"/>
          </a:xfrm>
          <a:prstGeom prst="rect">
            <a:avLst/>
          </a:prstGeom>
        </p:spPr>
        <p:txBody>
          <a:bodyPr anchor="t" rtlCol="false" tIns="0" lIns="0" bIns="0" rIns="0">
            <a:spAutoFit/>
          </a:bodyPr>
          <a:lstStyle/>
          <a:p>
            <a:pPr algn="ctr">
              <a:lnSpc>
                <a:spcPts val="4200"/>
              </a:lnSpc>
              <a:spcBef>
                <a:spcPct val="0"/>
              </a:spcBef>
            </a:pPr>
            <a:r>
              <a:rPr lang="en-US" b="true" sz="3000">
                <a:solidFill>
                  <a:srgbClr val="3B2206"/>
                </a:solidFill>
                <a:latin typeface="Lato Bold"/>
                <a:ea typeface="Lato Bold"/>
                <a:cs typeface="Lato Bold"/>
                <a:sym typeface="Lato Bold"/>
              </a:rPr>
              <a:t>Self-Determination:</a:t>
            </a:r>
            <a:r>
              <a:rPr lang="en-US" sz="3000">
                <a:solidFill>
                  <a:srgbClr val="3B2206"/>
                </a:solidFill>
                <a:latin typeface="Lato"/>
                <a:ea typeface="Lato"/>
                <a:cs typeface="Lato"/>
                <a:sym typeface="Lato"/>
              </a:rPr>
              <a:t>  is the desire of people to be </a:t>
            </a:r>
            <a:r>
              <a:rPr lang="en-US" b="true" sz="3000">
                <a:solidFill>
                  <a:srgbClr val="3B2206"/>
                </a:solidFill>
                <a:latin typeface="Lato Bold"/>
                <a:ea typeface="Lato Bold"/>
                <a:cs typeface="Lato Bold"/>
                <a:sym typeface="Lato Bold"/>
              </a:rPr>
              <a:t>able to make decisions </a:t>
            </a:r>
            <a:r>
              <a:rPr lang="en-US" sz="3000">
                <a:solidFill>
                  <a:srgbClr val="3B2206"/>
                </a:solidFill>
                <a:latin typeface="Lato"/>
                <a:ea typeface="Lato"/>
                <a:cs typeface="Lato"/>
                <a:sym typeface="Lato"/>
              </a:rPr>
              <a:t>about matters that affect their lives. Essential to the exercise of self-determination is </a:t>
            </a:r>
            <a:r>
              <a:rPr lang="en-US" b="true" sz="3000" i="true">
                <a:solidFill>
                  <a:srgbClr val="3B2206"/>
                </a:solidFill>
                <a:latin typeface="Lato Bold Italics"/>
                <a:ea typeface="Lato Bold Italics"/>
                <a:cs typeface="Lato Bold Italics"/>
                <a:sym typeface="Lato Bold Italics"/>
              </a:rPr>
              <a:t>choice, participation and control.</a:t>
            </a:r>
          </a:p>
        </p:txBody>
      </p:sp>
      <p:grpSp>
        <p:nvGrpSpPr>
          <p:cNvPr name="Group 13" id="13"/>
          <p:cNvGrpSpPr/>
          <p:nvPr/>
        </p:nvGrpSpPr>
        <p:grpSpPr>
          <a:xfrm rot="0">
            <a:off x="9334571" y="4932885"/>
            <a:ext cx="9144000" cy="4020223"/>
            <a:chOff x="0" y="0"/>
            <a:chExt cx="2408296" cy="1058824"/>
          </a:xfrm>
        </p:grpSpPr>
        <p:sp>
          <p:nvSpPr>
            <p:cNvPr name="Freeform 14" id="14"/>
            <p:cNvSpPr/>
            <p:nvPr/>
          </p:nvSpPr>
          <p:spPr>
            <a:xfrm flipH="false" flipV="false" rot="0">
              <a:off x="0" y="0"/>
              <a:ext cx="2408296" cy="1058824"/>
            </a:xfrm>
            <a:custGeom>
              <a:avLst/>
              <a:gdLst/>
              <a:ahLst/>
              <a:cxnLst/>
              <a:rect r="r" b="b" t="t" l="l"/>
              <a:pathLst>
                <a:path h="1058824" w="2408296">
                  <a:moveTo>
                    <a:pt x="43180" y="0"/>
                  </a:moveTo>
                  <a:lnTo>
                    <a:pt x="2365116" y="0"/>
                  </a:lnTo>
                  <a:cubicBezTo>
                    <a:pt x="2388964" y="0"/>
                    <a:pt x="2408296" y="19332"/>
                    <a:pt x="2408296" y="43180"/>
                  </a:cubicBezTo>
                  <a:lnTo>
                    <a:pt x="2408296" y="1015644"/>
                  </a:lnTo>
                  <a:cubicBezTo>
                    <a:pt x="2408296" y="1027096"/>
                    <a:pt x="2403747" y="1038079"/>
                    <a:pt x="2395649" y="1046177"/>
                  </a:cubicBezTo>
                  <a:cubicBezTo>
                    <a:pt x="2387551" y="1054275"/>
                    <a:pt x="2376568" y="1058824"/>
                    <a:pt x="2365116" y="1058824"/>
                  </a:cubicBezTo>
                  <a:lnTo>
                    <a:pt x="43180" y="1058824"/>
                  </a:lnTo>
                  <a:cubicBezTo>
                    <a:pt x="19332" y="1058824"/>
                    <a:pt x="0" y="1039492"/>
                    <a:pt x="0" y="1015644"/>
                  </a:cubicBezTo>
                  <a:lnTo>
                    <a:pt x="0" y="43180"/>
                  </a:lnTo>
                  <a:cubicBezTo>
                    <a:pt x="0" y="19332"/>
                    <a:pt x="19332" y="0"/>
                    <a:pt x="43180" y="0"/>
                  </a:cubicBezTo>
                  <a:close/>
                </a:path>
              </a:pathLst>
            </a:custGeom>
            <a:solidFill>
              <a:srgbClr val="FBDDBB"/>
            </a:solidFill>
          </p:spPr>
        </p:sp>
        <p:sp>
          <p:nvSpPr>
            <p:cNvPr name="TextBox 15" id="15"/>
            <p:cNvSpPr txBox="true"/>
            <p:nvPr/>
          </p:nvSpPr>
          <p:spPr>
            <a:xfrm>
              <a:off x="0" y="-38100"/>
              <a:ext cx="2408296" cy="1096924"/>
            </a:xfrm>
            <a:prstGeom prst="rect">
              <a:avLst/>
            </a:prstGeom>
          </p:spPr>
          <p:txBody>
            <a:bodyPr anchor="ctr" rtlCol="false" tIns="50800" lIns="50800" bIns="50800" rIns="50800"/>
            <a:lstStyle/>
            <a:p>
              <a:pPr algn="ctr">
                <a:lnSpc>
                  <a:spcPts val="2659"/>
                </a:lnSpc>
                <a:spcBef>
                  <a:spcPct val="0"/>
                </a:spcBef>
              </a:pPr>
            </a:p>
          </p:txBody>
        </p:sp>
      </p:grpSp>
      <p:sp>
        <p:nvSpPr>
          <p:cNvPr name="TextBox 16" id="16"/>
          <p:cNvSpPr txBox="true"/>
          <p:nvPr/>
        </p:nvSpPr>
        <p:spPr>
          <a:xfrm rot="0">
            <a:off x="9754450" y="5228832"/>
            <a:ext cx="8304242" cy="3724275"/>
          </a:xfrm>
          <a:prstGeom prst="rect">
            <a:avLst/>
          </a:prstGeom>
        </p:spPr>
        <p:txBody>
          <a:bodyPr anchor="t" rtlCol="false" tIns="0" lIns="0" bIns="0" rIns="0">
            <a:spAutoFit/>
          </a:bodyPr>
          <a:lstStyle/>
          <a:p>
            <a:pPr algn="ctr">
              <a:lnSpc>
                <a:spcPts val="4200"/>
              </a:lnSpc>
            </a:pPr>
            <a:r>
              <a:rPr lang="en-US" sz="3000" b="true">
                <a:solidFill>
                  <a:srgbClr val="3B2206"/>
                </a:solidFill>
                <a:latin typeface="Lato Bold"/>
                <a:ea typeface="Lato Bold"/>
                <a:cs typeface="Lato Bold"/>
                <a:sym typeface="Lato Bold"/>
              </a:rPr>
              <a:t>Sovereignty: </a:t>
            </a:r>
            <a:r>
              <a:rPr lang="en-US" sz="3000">
                <a:solidFill>
                  <a:srgbClr val="3B2206"/>
                </a:solidFill>
                <a:latin typeface="Lato"/>
                <a:ea typeface="Lato"/>
                <a:cs typeface="Lato"/>
                <a:sym typeface="Lato"/>
              </a:rPr>
              <a:t>the right of Indigenous peoples to self-determination, governance, and control over their lands, cultures, and futures.  Sovereignty is based on the fact that First Nations existed as distinct nations with laws and institutions prior to colonisation. </a:t>
            </a:r>
          </a:p>
          <a:p>
            <a:pPr algn="ctr">
              <a:lnSpc>
                <a:spcPts val="4200"/>
              </a:lnSpc>
              <a:spcBef>
                <a:spcPct val="0"/>
              </a:spcBef>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grpSp>
        <p:nvGrpSpPr>
          <p:cNvPr name="Group 2" id="2"/>
          <p:cNvGrpSpPr/>
          <p:nvPr/>
        </p:nvGrpSpPr>
        <p:grpSpPr>
          <a:xfrm rot="0">
            <a:off x="9295771" y="394684"/>
            <a:ext cx="8653691" cy="4748816"/>
            <a:chOff x="0" y="0"/>
            <a:chExt cx="2279161" cy="1250717"/>
          </a:xfrm>
        </p:grpSpPr>
        <p:sp>
          <p:nvSpPr>
            <p:cNvPr name="Freeform 3" id="3"/>
            <p:cNvSpPr/>
            <p:nvPr/>
          </p:nvSpPr>
          <p:spPr>
            <a:xfrm flipH="false" flipV="false" rot="0">
              <a:off x="0" y="0"/>
              <a:ext cx="2279161" cy="1250717"/>
            </a:xfrm>
            <a:custGeom>
              <a:avLst/>
              <a:gdLst/>
              <a:ahLst/>
              <a:cxnLst/>
              <a:rect r="r" b="b" t="t" l="l"/>
              <a:pathLst>
                <a:path h="1250717" w="2279161">
                  <a:moveTo>
                    <a:pt x="45627" y="0"/>
                  </a:moveTo>
                  <a:lnTo>
                    <a:pt x="2233535" y="0"/>
                  </a:lnTo>
                  <a:cubicBezTo>
                    <a:pt x="2245636" y="0"/>
                    <a:pt x="2257241" y="4807"/>
                    <a:pt x="2265798" y="13364"/>
                  </a:cubicBezTo>
                  <a:cubicBezTo>
                    <a:pt x="2274354" y="21920"/>
                    <a:pt x="2279161" y="33526"/>
                    <a:pt x="2279161" y="45627"/>
                  </a:cubicBezTo>
                  <a:lnTo>
                    <a:pt x="2279161" y="1205090"/>
                  </a:lnTo>
                  <a:cubicBezTo>
                    <a:pt x="2279161" y="1217191"/>
                    <a:pt x="2274354" y="1228797"/>
                    <a:pt x="2265798" y="1237353"/>
                  </a:cubicBezTo>
                  <a:cubicBezTo>
                    <a:pt x="2257241" y="1245910"/>
                    <a:pt x="2245636" y="1250717"/>
                    <a:pt x="2233535" y="1250717"/>
                  </a:cubicBezTo>
                  <a:lnTo>
                    <a:pt x="45627" y="1250717"/>
                  </a:lnTo>
                  <a:cubicBezTo>
                    <a:pt x="33526" y="1250717"/>
                    <a:pt x="21920" y="1245910"/>
                    <a:pt x="13364" y="1237353"/>
                  </a:cubicBezTo>
                  <a:cubicBezTo>
                    <a:pt x="4807" y="1228797"/>
                    <a:pt x="0" y="1217191"/>
                    <a:pt x="0" y="1205090"/>
                  </a:cubicBezTo>
                  <a:lnTo>
                    <a:pt x="0" y="45627"/>
                  </a:lnTo>
                  <a:cubicBezTo>
                    <a:pt x="0" y="33526"/>
                    <a:pt x="4807" y="21920"/>
                    <a:pt x="13364" y="13364"/>
                  </a:cubicBezTo>
                  <a:cubicBezTo>
                    <a:pt x="21920" y="4807"/>
                    <a:pt x="33526" y="0"/>
                    <a:pt x="45627" y="0"/>
                  </a:cubicBezTo>
                  <a:close/>
                </a:path>
              </a:pathLst>
            </a:custGeom>
            <a:solidFill>
              <a:srgbClr val="FBDDBB"/>
            </a:solidFill>
          </p:spPr>
        </p:sp>
        <p:sp>
          <p:nvSpPr>
            <p:cNvPr name="TextBox 4" id="4"/>
            <p:cNvSpPr txBox="true"/>
            <p:nvPr/>
          </p:nvSpPr>
          <p:spPr>
            <a:xfrm>
              <a:off x="0" y="-38100"/>
              <a:ext cx="2279161" cy="128881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9583792" y="5351211"/>
            <a:ext cx="8077649" cy="4691320"/>
          </a:xfrm>
          <a:custGeom>
            <a:avLst/>
            <a:gdLst/>
            <a:ahLst/>
            <a:cxnLst/>
            <a:rect r="r" b="b" t="t" l="l"/>
            <a:pathLst>
              <a:path h="4691320" w="8077649">
                <a:moveTo>
                  <a:pt x="0" y="0"/>
                </a:moveTo>
                <a:lnTo>
                  <a:pt x="8077649" y="0"/>
                </a:lnTo>
                <a:lnTo>
                  <a:pt x="8077649" y="4691320"/>
                </a:lnTo>
                <a:lnTo>
                  <a:pt x="0" y="4691320"/>
                </a:lnTo>
                <a:lnTo>
                  <a:pt x="0" y="0"/>
                </a:lnTo>
                <a:close/>
              </a:path>
            </a:pathLst>
          </a:custGeom>
          <a:blipFill>
            <a:blip r:embed="rId2"/>
            <a:stretch>
              <a:fillRect l="-17720" t="0" r="-11341" b="0"/>
            </a:stretch>
          </a:blipFill>
        </p:spPr>
      </p:sp>
      <p:sp>
        <p:nvSpPr>
          <p:cNvPr name="TextBox 6" id="6"/>
          <p:cNvSpPr txBox="true"/>
          <p:nvPr/>
        </p:nvSpPr>
        <p:spPr>
          <a:xfrm rot="0">
            <a:off x="641090" y="261334"/>
            <a:ext cx="8035677" cy="1096016"/>
          </a:xfrm>
          <a:prstGeom prst="rect">
            <a:avLst/>
          </a:prstGeom>
        </p:spPr>
        <p:txBody>
          <a:bodyPr anchor="t" rtlCol="false" tIns="0" lIns="0" bIns="0" rIns="0">
            <a:spAutoFit/>
          </a:bodyPr>
          <a:lstStyle/>
          <a:p>
            <a:pPr algn="ctr">
              <a:lnSpc>
                <a:spcPts val="8889"/>
              </a:lnSpc>
              <a:spcBef>
                <a:spcPct val="0"/>
              </a:spcBef>
            </a:pPr>
            <a:r>
              <a:rPr lang="en-US" sz="6349">
                <a:solidFill>
                  <a:srgbClr val="FBDDBB"/>
                </a:solidFill>
                <a:latin typeface="Lilita One"/>
                <a:ea typeface="Lilita One"/>
                <a:cs typeface="Lilita One"/>
                <a:sym typeface="Lilita One"/>
              </a:rPr>
              <a:t>KEVIN RUDD APOLOGY</a:t>
            </a:r>
          </a:p>
        </p:txBody>
      </p:sp>
      <p:sp>
        <p:nvSpPr>
          <p:cNvPr name="TextBox 7" id="7"/>
          <p:cNvSpPr txBox="true"/>
          <p:nvPr/>
        </p:nvSpPr>
        <p:spPr>
          <a:xfrm rot="0">
            <a:off x="427693" y="1710518"/>
            <a:ext cx="8249073" cy="8112760"/>
          </a:xfrm>
          <a:prstGeom prst="rect">
            <a:avLst/>
          </a:prstGeom>
        </p:spPr>
        <p:txBody>
          <a:bodyPr anchor="t" rtlCol="false" tIns="0" lIns="0" bIns="0" rIns="0">
            <a:spAutoFit/>
          </a:bodyPr>
          <a:lstStyle/>
          <a:p>
            <a:pPr algn="l" marL="669286" indent="-334643" lvl="1">
              <a:lnSpc>
                <a:spcPts val="4339"/>
              </a:lnSpc>
              <a:buFont typeface="Arial"/>
              <a:buChar char="•"/>
            </a:pPr>
            <a:r>
              <a:rPr lang="en-US" b="true" sz="3099">
                <a:solidFill>
                  <a:srgbClr val="FFFFFF"/>
                </a:solidFill>
                <a:latin typeface="Canva Sans Bold"/>
                <a:ea typeface="Canva Sans Bold"/>
                <a:cs typeface="Canva Sans Bold"/>
                <a:sym typeface="Canva Sans Bold"/>
              </a:rPr>
              <a:t>The</a:t>
            </a:r>
            <a:r>
              <a:rPr lang="en-US" b="true" sz="3099">
                <a:solidFill>
                  <a:srgbClr val="FFFFFF"/>
                </a:solidFill>
                <a:latin typeface="Canva Sans Bold"/>
                <a:ea typeface="Canva Sans Bold"/>
                <a:cs typeface="Canva Sans Bold"/>
                <a:sym typeface="Canva Sans Bold"/>
              </a:rPr>
              <a:t> 1997 ‘Bringing Them Home’ report documented the intergenerational impact caused by the policies, laws and procedures of the Australian Government and the resulting Stolen Generations.</a:t>
            </a:r>
          </a:p>
          <a:p>
            <a:pPr algn="l">
              <a:lnSpc>
                <a:spcPts val="4339"/>
              </a:lnSpc>
            </a:pPr>
          </a:p>
          <a:p>
            <a:pPr algn="l" marL="669286" indent="-334643" lvl="1">
              <a:lnSpc>
                <a:spcPts val="4339"/>
              </a:lnSpc>
              <a:buFont typeface="Arial"/>
              <a:buChar char="•"/>
            </a:pPr>
            <a:r>
              <a:rPr lang="en-US" b="true" sz="3099">
                <a:solidFill>
                  <a:srgbClr val="FFFFFF"/>
                </a:solidFill>
                <a:latin typeface="Canva Sans Bold"/>
                <a:ea typeface="Canva Sans Bold"/>
                <a:cs typeface="Canva Sans Bold"/>
                <a:sym typeface="Canva Sans Bold"/>
              </a:rPr>
              <a:t>One of its key recommendations was an acknowledgement and apology for the forcible removal of First Nations children. </a:t>
            </a:r>
          </a:p>
          <a:p>
            <a:pPr algn="l">
              <a:lnSpc>
                <a:spcPts val="4339"/>
              </a:lnSpc>
            </a:pPr>
          </a:p>
          <a:p>
            <a:pPr algn="l" marL="669286" indent="-334643" lvl="1">
              <a:lnSpc>
                <a:spcPts val="4339"/>
              </a:lnSpc>
              <a:buFont typeface="Arial"/>
              <a:buChar char="•"/>
            </a:pPr>
            <a:r>
              <a:rPr lang="en-US" b="true" sz="3099">
                <a:solidFill>
                  <a:srgbClr val="FFFFFF"/>
                </a:solidFill>
                <a:latin typeface="Canva Sans Bold"/>
                <a:ea typeface="Canva Sans Bold"/>
                <a:cs typeface="Canva Sans Bold"/>
                <a:sym typeface="Canva Sans Bold"/>
              </a:rPr>
              <a:t>On February 13, 2008, former Prime Minister Kevin Rudd, issued a formal apology to the Stolen Generations</a:t>
            </a:r>
          </a:p>
        </p:txBody>
      </p:sp>
      <p:sp>
        <p:nvSpPr>
          <p:cNvPr name="TextBox 8" id="8"/>
          <p:cNvSpPr txBox="true"/>
          <p:nvPr/>
        </p:nvSpPr>
        <p:spPr>
          <a:xfrm rot="0">
            <a:off x="9680566" y="972042"/>
            <a:ext cx="8268896" cy="3508375"/>
          </a:xfrm>
          <a:prstGeom prst="rect">
            <a:avLst/>
          </a:prstGeom>
        </p:spPr>
        <p:txBody>
          <a:bodyPr anchor="t" rtlCol="false" tIns="0" lIns="0" bIns="0" rIns="0">
            <a:spAutoFit/>
          </a:bodyPr>
          <a:lstStyle/>
          <a:p>
            <a:pPr algn="ctr">
              <a:lnSpc>
                <a:spcPts val="5599"/>
              </a:lnSpc>
              <a:spcBef>
                <a:spcPct val="0"/>
              </a:spcBef>
            </a:pPr>
            <a:r>
              <a:rPr lang="en-US" sz="3999">
                <a:solidFill>
                  <a:srgbClr val="3B2206"/>
                </a:solidFill>
                <a:latin typeface="Lilita One"/>
                <a:ea typeface="Lilita One"/>
                <a:cs typeface="Lilita One"/>
                <a:sym typeface="Lilita One"/>
              </a:rPr>
              <a:t>“FOR THE PAIN, SUFFERING AND HURT  OF THESE STOLEN GENERATIONS, THEIR DESCENDANTS AND THEIR FAMILIES LEFT BEHIND, WE SAY SORRY”</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pic>
        <p:nvPicPr>
          <p:cNvPr name="Picture 2" id="2"/>
          <p:cNvPicPr>
            <a:picLocks noChangeAspect="true"/>
          </p:cNvPicPr>
          <p:nvPr>
            <a:videoFile r:link="rId3"/>
          </p:nvPr>
        </p:nvPicPr>
        <p:blipFill>
          <a:blip r:embed="rId2"/>
          <a:stretch>
            <a:fillRect/>
          </a:stretch>
        </p:blipFill>
        <p:spPr>
          <a:xfrm rot="0">
            <a:off x="1452305" y="820299"/>
            <a:ext cx="15383389" cy="8646401"/>
          </a:xfrm>
          <a:prstGeom prst="rect">
            <a:avLst/>
          </a:prstGeom>
        </p:spPr>
      </p:pic>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grpSp>
        <p:nvGrpSpPr>
          <p:cNvPr name="Group 2" id="2"/>
          <p:cNvGrpSpPr/>
          <p:nvPr/>
        </p:nvGrpSpPr>
        <p:grpSpPr>
          <a:xfrm rot="0">
            <a:off x="9295771" y="394684"/>
            <a:ext cx="8653691" cy="2935702"/>
            <a:chOff x="0" y="0"/>
            <a:chExt cx="2279161" cy="773189"/>
          </a:xfrm>
        </p:grpSpPr>
        <p:sp>
          <p:nvSpPr>
            <p:cNvPr name="Freeform 3" id="3"/>
            <p:cNvSpPr/>
            <p:nvPr/>
          </p:nvSpPr>
          <p:spPr>
            <a:xfrm flipH="false" flipV="false" rot="0">
              <a:off x="0" y="0"/>
              <a:ext cx="2279161" cy="773189"/>
            </a:xfrm>
            <a:custGeom>
              <a:avLst/>
              <a:gdLst/>
              <a:ahLst/>
              <a:cxnLst/>
              <a:rect r="r" b="b" t="t" l="l"/>
              <a:pathLst>
                <a:path h="773189" w="2279161">
                  <a:moveTo>
                    <a:pt x="45627" y="0"/>
                  </a:moveTo>
                  <a:lnTo>
                    <a:pt x="2233535" y="0"/>
                  </a:lnTo>
                  <a:cubicBezTo>
                    <a:pt x="2245636" y="0"/>
                    <a:pt x="2257241" y="4807"/>
                    <a:pt x="2265798" y="13364"/>
                  </a:cubicBezTo>
                  <a:cubicBezTo>
                    <a:pt x="2274354" y="21920"/>
                    <a:pt x="2279161" y="33526"/>
                    <a:pt x="2279161" y="45627"/>
                  </a:cubicBezTo>
                  <a:lnTo>
                    <a:pt x="2279161" y="727563"/>
                  </a:lnTo>
                  <a:cubicBezTo>
                    <a:pt x="2279161" y="739663"/>
                    <a:pt x="2274354" y="751269"/>
                    <a:pt x="2265798" y="759825"/>
                  </a:cubicBezTo>
                  <a:cubicBezTo>
                    <a:pt x="2257241" y="768382"/>
                    <a:pt x="2245636" y="773189"/>
                    <a:pt x="2233535" y="773189"/>
                  </a:cubicBezTo>
                  <a:lnTo>
                    <a:pt x="45627" y="773189"/>
                  </a:lnTo>
                  <a:cubicBezTo>
                    <a:pt x="33526" y="773189"/>
                    <a:pt x="21920" y="768382"/>
                    <a:pt x="13364" y="759825"/>
                  </a:cubicBezTo>
                  <a:cubicBezTo>
                    <a:pt x="4807" y="751269"/>
                    <a:pt x="0" y="739663"/>
                    <a:pt x="0" y="727563"/>
                  </a:cubicBezTo>
                  <a:lnTo>
                    <a:pt x="0" y="45627"/>
                  </a:lnTo>
                  <a:cubicBezTo>
                    <a:pt x="0" y="33526"/>
                    <a:pt x="4807" y="21920"/>
                    <a:pt x="13364" y="13364"/>
                  </a:cubicBezTo>
                  <a:cubicBezTo>
                    <a:pt x="21920" y="4807"/>
                    <a:pt x="33526" y="0"/>
                    <a:pt x="45627" y="0"/>
                  </a:cubicBezTo>
                  <a:close/>
                </a:path>
              </a:pathLst>
            </a:custGeom>
            <a:solidFill>
              <a:srgbClr val="FBDDBB"/>
            </a:solidFill>
          </p:spPr>
        </p:sp>
        <p:sp>
          <p:nvSpPr>
            <p:cNvPr name="TextBox 4" id="4"/>
            <p:cNvSpPr txBox="true"/>
            <p:nvPr/>
          </p:nvSpPr>
          <p:spPr>
            <a:xfrm>
              <a:off x="0" y="-38100"/>
              <a:ext cx="2279161" cy="811289"/>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9454398" y="3778575"/>
            <a:ext cx="8336437" cy="5898029"/>
          </a:xfrm>
          <a:custGeom>
            <a:avLst/>
            <a:gdLst/>
            <a:ahLst/>
            <a:cxnLst/>
            <a:rect r="r" b="b" t="t" l="l"/>
            <a:pathLst>
              <a:path h="5898029" w="8336437">
                <a:moveTo>
                  <a:pt x="0" y="0"/>
                </a:moveTo>
                <a:lnTo>
                  <a:pt x="8336437" y="0"/>
                </a:lnTo>
                <a:lnTo>
                  <a:pt x="8336437" y="5898029"/>
                </a:lnTo>
                <a:lnTo>
                  <a:pt x="0" y="5898029"/>
                </a:lnTo>
                <a:lnTo>
                  <a:pt x="0" y="0"/>
                </a:lnTo>
                <a:close/>
              </a:path>
            </a:pathLst>
          </a:custGeom>
          <a:blipFill>
            <a:blip r:embed="rId2"/>
            <a:stretch>
              <a:fillRect l="0" t="0" r="0" b="0"/>
            </a:stretch>
          </a:blipFill>
        </p:spPr>
      </p:sp>
      <p:sp>
        <p:nvSpPr>
          <p:cNvPr name="TextBox 6" id="6"/>
          <p:cNvSpPr txBox="true"/>
          <p:nvPr/>
        </p:nvSpPr>
        <p:spPr>
          <a:xfrm rot="0">
            <a:off x="389523" y="685877"/>
            <a:ext cx="8783465" cy="2219966"/>
          </a:xfrm>
          <a:prstGeom prst="rect">
            <a:avLst/>
          </a:prstGeom>
        </p:spPr>
        <p:txBody>
          <a:bodyPr anchor="t" rtlCol="false" tIns="0" lIns="0" bIns="0" rIns="0">
            <a:spAutoFit/>
          </a:bodyPr>
          <a:lstStyle/>
          <a:p>
            <a:pPr algn="ctr">
              <a:lnSpc>
                <a:spcPts val="8889"/>
              </a:lnSpc>
              <a:spcBef>
                <a:spcPct val="0"/>
              </a:spcBef>
            </a:pPr>
            <a:r>
              <a:rPr lang="en-US" sz="6349">
                <a:solidFill>
                  <a:srgbClr val="FBDDBB"/>
                </a:solidFill>
                <a:latin typeface="Lilita One"/>
                <a:ea typeface="Lilita One"/>
                <a:cs typeface="Lilita One"/>
                <a:sym typeface="Lilita One"/>
              </a:rPr>
              <a:t>ULURU STATEMENT FROM THE HEART</a:t>
            </a:r>
          </a:p>
        </p:txBody>
      </p:sp>
      <p:sp>
        <p:nvSpPr>
          <p:cNvPr name="TextBox 7" id="7"/>
          <p:cNvSpPr txBox="true"/>
          <p:nvPr/>
        </p:nvSpPr>
        <p:spPr>
          <a:xfrm rot="0">
            <a:off x="389523" y="3273236"/>
            <a:ext cx="8754477" cy="6425290"/>
          </a:xfrm>
          <a:prstGeom prst="rect">
            <a:avLst/>
          </a:prstGeom>
        </p:spPr>
        <p:txBody>
          <a:bodyPr anchor="t" rtlCol="false" tIns="0" lIns="0" bIns="0" rIns="0">
            <a:spAutoFit/>
          </a:bodyPr>
          <a:lstStyle/>
          <a:p>
            <a:pPr algn="l" marL="601461" indent="-300730" lvl="1">
              <a:lnSpc>
                <a:spcPts val="3900"/>
              </a:lnSpc>
              <a:buFont typeface="Arial"/>
              <a:buChar char="•"/>
            </a:pPr>
            <a:r>
              <a:rPr lang="en-US" b="true" sz="2785">
                <a:solidFill>
                  <a:srgbClr val="FFFFFF"/>
                </a:solidFill>
                <a:latin typeface="Canva Sans Bold"/>
                <a:ea typeface="Canva Sans Bold"/>
                <a:cs typeface="Canva Sans Bold"/>
                <a:sym typeface="Canva Sans Bold"/>
              </a:rPr>
              <a:t>The Uluru Statement from the heart (2017) called for the establishment of </a:t>
            </a:r>
            <a:r>
              <a:rPr lang="en-US" b="true" sz="2785">
                <a:solidFill>
                  <a:srgbClr val="FFFFFF"/>
                </a:solidFill>
                <a:latin typeface="Canva Sans Bold"/>
                <a:ea typeface="Canva Sans Bold"/>
                <a:cs typeface="Canva Sans Bold"/>
                <a:sym typeface="Canva Sans Bold"/>
              </a:rPr>
              <a:t>a First Nations Voice in the Constitution.</a:t>
            </a:r>
          </a:p>
          <a:p>
            <a:pPr algn="l">
              <a:lnSpc>
                <a:spcPts val="3900"/>
              </a:lnSpc>
            </a:pPr>
          </a:p>
          <a:p>
            <a:pPr algn="l" marL="601461" indent="-300730" lvl="1">
              <a:lnSpc>
                <a:spcPts val="3900"/>
              </a:lnSpc>
              <a:buFont typeface="Arial"/>
              <a:buChar char="•"/>
            </a:pPr>
            <a:r>
              <a:rPr lang="en-US" b="true" sz="2785">
                <a:solidFill>
                  <a:srgbClr val="FFFFFF"/>
                </a:solidFill>
                <a:latin typeface="Canva Sans Bold"/>
                <a:ea typeface="Canva Sans Bold"/>
                <a:cs typeface="Canva Sans Bold"/>
                <a:sym typeface="Canva Sans Bold"/>
              </a:rPr>
              <a:t>“</a:t>
            </a:r>
            <a:r>
              <a:rPr lang="en-US" b="true" sz="2785">
                <a:solidFill>
                  <a:srgbClr val="FFFFFF"/>
                </a:solidFill>
                <a:latin typeface="Canva Sans Bold"/>
                <a:ea typeface="Canva Sans Bold"/>
                <a:cs typeface="Canva Sans Bold"/>
                <a:sym typeface="Canva Sans Bold"/>
              </a:rPr>
              <a:t>Makarrata is the culmination of our agenda: the coming together after a struggle. It captures our aspirations for a fair and truthful relationship with the people of Australia and a better future for our children based on justice and self-determination.” </a:t>
            </a:r>
          </a:p>
          <a:p>
            <a:pPr algn="l">
              <a:lnSpc>
                <a:spcPts val="3900"/>
              </a:lnSpc>
            </a:pPr>
            <a:r>
              <a:rPr lang="en-US" sz="2785" b="true">
                <a:solidFill>
                  <a:srgbClr val="FFFFFF"/>
                </a:solidFill>
                <a:latin typeface="Canva Sans Bold"/>
                <a:ea typeface="Canva Sans Bold"/>
                <a:cs typeface="Canva Sans Bold"/>
                <a:sym typeface="Canva Sans Bold"/>
              </a:rPr>
              <a:t>       </a:t>
            </a:r>
          </a:p>
          <a:p>
            <a:pPr algn="l">
              <a:lnSpc>
                <a:spcPts val="3900"/>
              </a:lnSpc>
            </a:pPr>
            <a:r>
              <a:rPr lang="en-US" sz="2785" b="true">
                <a:solidFill>
                  <a:srgbClr val="FFFFFF"/>
                </a:solidFill>
                <a:latin typeface="Canva Sans Bold"/>
                <a:ea typeface="Canva Sans Bold"/>
                <a:cs typeface="Canva Sans Bold"/>
                <a:sym typeface="Canva Sans Bold"/>
              </a:rPr>
              <a:t>       </a:t>
            </a:r>
            <a:r>
              <a:rPr lang="en-US" sz="2785" b="true">
                <a:solidFill>
                  <a:srgbClr val="FFFFFF"/>
                </a:solidFill>
                <a:latin typeface="Canva Sans Bold"/>
                <a:ea typeface="Canva Sans Bold"/>
                <a:cs typeface="Canva Sans Bold"/>
                <a:sym typeface="Canva Sans Bold"/>
              </a:rPr>
              <a:t>(Referendum Council, 2017)</a:t>
            </a:r>
          </a:p>
          <a:p>
            <a:pPr algn="l">
              <a:lnSpc>
                <a:spcPts val="3900"/>
              </a:lnSpc>
            </a:pPr>
          </a:p>
        </p:txBody>
      </p:sp>
      <p:sp>
        <p:nvSpPr>
          <p:cNvPr name="TextBox 8" id="8"/>
          <p:cNvSpPr txBox="true"/>
          <p:nvPr/>
        </p:nvSpPr>
        <p:spPr>
          <a:xfrm rot="0">
            <a:off x="9574002" y="578698"/>
            <a:ext cx="8097228" cy="2546409"/>
          </a:xfrm>
          <a:prstGeom prst="rect">
            <a:avLst/>
          </a:prstGeom>
        </p:spPr>
        <p:txBody>
          <a:bodyPr anchor="t" rtlCol="false" tIns="0" lIns="0" bIns="0" rIns="0">
            <a:spAutoFit/>
          </a:bodyPr>
          <a:lstStyle/>
          <a:p>
            <a:pPr algn="ctr">
              <a:lnSpc>
                <a:spcPts val="6760"/>
              </a:lnSpc>
              <a:spcBef>
                <a:spcPct val="0"/>
              </a:spcBef>
            </a:pPr>
            <a:r>
              <a:rPr lang="en-US" sz="4828">
                <a:solidFill>
                  <a:srgbClr val="3B2206"/>
                </a:solidFill>
                <a:latin typeface="Lilita One"/>
                <a:ea typeface="Lilita One"/>
                <a:cs typeface="Lilita One"/>
                <a:sym typeface="Lilita One"/>
              </a:rPr>
              <a:t>“</a:t>
            </a:r>
            <a:r>
              <a:rPr lang="en-US" sz="4828">
                <a:solidFill>
                  <a:srgbClr val="3B2206"/>
                </a:solidFill>
                <a:latin typeface="Lilita One"/>
                <a:ea typeface="Lilita One"/>
                <a:cs typeface="Lilita One"/>
                <a:sym typeface="Lilita One"/>
              </a:rPr>
              <a:t>IN 1967 WE WERE COUNTED, IN 2017 WE SEEK TO BE HEARD.”</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TextBox 2" id="2"/>
          <p:cNvSpPr txBox="true"/>
          <p:nvPr/>
        </p:nvSpPr>
        <p:spPr>
          <a:xfrm rot="0">
            <a:off x="2014378" y="234599"/>
            <a:ext cx="14259244" cy="1096016"/>
          </a:xfrm>
          <a:prstGeom prst="rect">
            <a:avLst/>
          </a:prstGeom>
        </p:spPr>
        <p:txBody>
          <a:bodyPr anchor="t" rtlCol="false" tIns="0" lIns="0" bIns="0" rIns="0">
            <a:spAutoFit/>
          </a:bodyPr>
          <a:lstStyle/>
          <a:p>
            <a:pPr algn="ctr">
              <a:lnSpc>
                <a:spcPts val="8889"/>
              </a:lnSpc>
              <a:spcBef>
                <a:spcPct val="0"/>
              </a:spcBef>
            </a:pPr>
            <a:r>
              <a:rPr lang="en-US" sz="6349">
                <a:solidFill>
                  <a:srgbClr val="FBDDBB"/>
                </a:solidFill>
                <a:latin typeface="Lilita One"/>
                <a:ea typeface="Lilita One"/>
                <a:cs typeface="Lilita One"/>
                <a:sym typeface="Lilita One"/>
              </a:rPr>
              <a:t>ULURU STATEMENT FROM THE HEART</a:t>
            </a:r>
          </a:p>
        </p:txBody>
      </p:sp>
      <p:pic>
        <p:nvPicPr>
          <p:cNvPr name="Picture 3" id="3"/>
          <p:cNvPicPr>
            <a:picLocks noChangeAspect="true"/>
          </p:cNvPicPr>
          <p:nvPr>
            <a:videoFile r:link="rId3"/>
          </p:nvPr>
        </p:nvPicPr>
        <p:blipFill>
          <a:blip r:embed="rId2"/>
          <a:stretch>
            <a:fillRect/>
          </a:stretch>
        </p:blipFill>
        <p:spPr>
          <a:xfrm rot="0">
            <a:off x="1949640" y="1767490"/>
            <a:ext cx="14388721" cy="8106322"/>
          </a:xfrm>
          <a:prstGeom prst="rect">
            <a:avLst/>
          </a:prstGeom>
        </p:spPr>
      </p:pic>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455236" y="5406249"/>
            <a:ext cx="6804064" cy="4536042"/>
          </a:xfrm>
          <a:custGeom>
            <a:avLst/>
            <a:gdLst/>
            <a:ahLst/>
            <a:cxnLst/>
            <a:rect r="r" b="b" t="t" l="l"/>
            <a:pathLst>
              <a:path h="4536042" w="6804064">
                <a:moveTo>
                  <a:pt x="0" y="0"/>
                </a:moveTo>
                <a:lnTo>
                  <a:pt x="6804064" y="0"/>
                </a:lnTo>
                <a:lnTo>
                  <a:pt x="6804064" y="4536043"/>
                </a:lnTo>
                <a:lnTo>
                  <a:pt x="0" y="4536043"/>
                </a:lnTo>
                <a:lnTo>
                  <a:pt x="0" y="0"/>
                </a:lnTo>
                <a:close/>
              </a:path>
            </a:pathLst>
          </a:custGeom>
          <a:blipFill>
            <a:blip r:embed="rId6"/>
            <a:stretch>
              <a:fillRect l="0" t="0" r="0" b="0"/>
            </a:stretch>
          </a:blipFill>
        </p:spPr>
      </p:sp>
      <p:sp>
        <p:nvSpPr>
          <p:cNvPr name="TextBox 8" id="8"/>
          <p:cNvSpPr txBox="true"/>
          <p:nvPr/>
        </p:nvSpPr>
        <p:spPr>
          <a:xfrm rot="0">
            <a:off x="551914" y="2177274"/>
            <a:ext cx="9144000" cy="6391275"/>
          </a:xfrm>
          <a:prstGeom prst="rect">
            <a:avLst/>
          </a:prstGeom>
        </p:spPr>
        <p:txBody>
          <a:bodyPr anchor="t" rtlCol="false" tIns="0" lIns="0" bIns="0" rIns="0">
            <a:spAutoFit/>
          </a:bodyPr>
          <a:lstStyle/>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If you go to the land that once housed Marella Mission today, you will find Bernie Mullane Sports Complex. </a:t>
            </a:r>
          </a:p>
          <a:p>
            <a:pPr algn="l">
              <a:lnSpc>
                <a:spcPts val="4200"/>
              </a:lnSpc>
            </a:pPr>
          </a:p>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At the entrance there is a prominent plaque commemorating the late local councillor Bernie Mullane. Off to the side and easily missed, is a small information sign about Marella. </a:t>
            </a:r>
          </a:p>
          <a:p>
            <a:pPr algn="l">
              <a:lnSpc>
                <a:spcPts val="4200"/>
              </a:lnSpc>
            </a:pPr>
          </a:p>
          <a:p>
            <a:pPr algn="l">
              <a:lnSpc>
                <a:spcPts val="4200"/>
              </a:lnSpc>
            </a:pPr>
          </a:p>
          <a:p>
            <a:pPr algn="l">
              <a:lnSpc>
                <a:spcPts val="4200"/>
              </a:lnSpc>
            </a:pPr>
          </a:p>
          <a:p>
            <a:pPr algn="l">
              <a:lnSpc>
                <a:spcPts val="4200"/>
              </a:lnSpc>
            </a:pPr>
          </a:p>
        </p:txBody>
      </p:sp>
      <p:grpSp>
        <p:nvGrpSpPr>
          <p:cNvPr name="Group 9" id="9"/>
          <p:cNvGrpSpPr/>
          <p:nvPr/>
        </p:nvGrpSpPr>
        <p:grpSpPr>
          <a:xfrm rot="0">
            <a:off x="551914" y="7103304"/>
            <a:ext cx="9144000" cy="2455219"/>
            <a:chOff x="0" y="0"/>
            <a:chExt cx="2408296" cy="646642"/>
          </a:xfrm>
        </p:grpSpPr>
        <p:sp>
          <p:nvSpPr>
            <p:cNvPr name="Freeform 10" id="10"/>
            <p:cNvSpPr/>
            <p:nvPr/>
          </p:nvSpPr>
          <p:spPr>
            <a:xfrm flipH="false" flipV="false" rot="0">
              <a:off x="0" y="0"/>
              <a:ext cx="2408296" cy="646642"/>
            </a:xfrm>
            <a:custGeom>
              <a:avLst/>
              <a:gdLst/>
              <a:ahLst/>
              <a:cxnLst/>
              <a:rect r="r" b="b" t="t" l="l"/>
              <a:pathLst>
                <a:path h="646642" w="2408296">
                  <a:moveTo>
                    <a:pt x="43180" y="0"/>
                  </a:moveTo>
                  <a:lnTo>
                    <a:pt x="2365116" y="0"/>
                  </a:lnTo>
                  <a:cubicBezTo>
                    <a:pt x="2388964" y="0"/>
                    <a:pt x="2408296" y="19332"/>
                    <a:pt x="2408296" y="43180"/>
                  </a:cubicBezTo>
                  <a:lnTo>
                    <a:pt x="2408296" y="603462"/>
                  </a:lnTo>
                  <a:cubicBezTo>
                    <a:pt x="2408296" y="614914"/>
                    <a:pt x="2403747" y="625897"/>
                    <a:pt x="2395649" y="633995"/>
                  </a:cubicBezTo>
                  <a:cubicBezTo>
                    <a:pt x="2387551" y="642093"/>
                    <a:pt x="2376568" y="646642"/>
                    <a:pt x="2365116" y="646642"/>
                  </a:cubicBezTo>
                  <a:lnTo>
                    <a:pt x="43180" y="646642"/>
                  </a:lnTo>
                  <a:cubicBezTo>
                    <a:pt x="19332" y="646642"/>
                    <a:pt x="0" y="627310"/>
                    <a:pt x="0" y="603462"/>
                  </a:cubicBezTo>
                  <a:lnTo>
                    <a:pt x="0" y="43180"/>
                  </a:lnTo>
                  <a:cubicBezTo>
                    <a:pt x="0" y="19332"/>
                    <a:pt x="19332" y="0"/>
                    <a:pt x="43180" y="0"/>
                  </a:cubicBezTo>
                  <a:close/>
                </a:path>
              </a:pathLst>
            </a:custGeom>
            <a:solidFill>
              <a:srgbClr val="FBDDBB"/>
            </a:solidFill>
          </p:spPr>
        </p:sp>
        <p:sp>
          <p:nvSpPr>
            <p:cNvPr name="TextBox 11" id="11"/>
            <p:cNvSpPr txBox="true"/>
            <p:nvPr/>
          </p:nvSpPr>
          <p:spPr>
            <a:xfrm>
              <a:off x="0" y="-38100"/>
              <a:ext cx="2408296" cy="684742"/>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0455236" y="373593"/>
            <a:ext cx="6773382" cy="4967147"/>
          </a:xfrm>
          <a:custGeom>
            <a:avLst/>
            <a:gdLst/>
            <a:ahLst/>
            <a:cxnLst/>
            <a:rect r="r" b="b" t="t" l="l"/>
            <a:pathLst>
              <a:path h="4967147" w="6773382">
                <a:moveTo>
                  <a:pt x="0" y="0"/>
                </a:moveTo>
                <a:lnTo>
                  <a:pt x="6773383" y="0"/>
                </a:lnTo>
                <a:lnTo>
                  <a:pt x="6773383" y="4967147"/>
                </a:lnTo>
                <a:lnTo>
                  <a:pt x="0" y="4967147"/>
                </a:lnTo>
                <a:lnTo>
                  <a:pt x="0" y="0"/>
                </a:lnTo>
                <a:close/>
              </a:path>
            </a:pathLst>
          </a:custGeom>
          <a:blipFill>
            <a:blip r:embed="rId7"/>
            <a:stretch>
              <a:fillRect l="0" t="0" r="0" b="0"/>
            </a:stretch>
          </a:blipFill>
        </p:spPr>
      </p:sp>
      <p:sp>
        <p:nvSpPr>
          <p:cNvPr name="TextBox 13" id="13"/>
          <p:cNvSpPr txBox="true"/>
          <p:nvPr/>
        </p:nvSpPr>
        <p:spPr>
          <a:xfrm rot="0">
            <a:off x="853956" y="456807"/>
            <a:ext cx="8539915" cy="1096016"/>
          </a:xfrm>
          <a:prstGeom prst="rect">
            <a:avLst/>
          </a:prstGeom>
        </p:spPr>
        <p:txBody>
          <a:bodyPr anchor="t" rtlCol="false" tIns="0" lIns="0" bIns="0" rIns="0">
            <a:spAutoFit/>
          </a:bodyPr>
          <a:lstStyle/>
          <a:p>
            <a:pPr algn="ctr">
              <a:lnSpc>
                <a:spcPts val="8889"/>
              </a:lnSpc>
            </a:pPr>
            <a:r>
              <a:rPr lang="en-US" sz="6349">
                <a:solidFill>
                  <a:srgbClr val="FBDDBB"/>
                </a:solidFill>
                <a:latin typeface="Lilita One"/>
                <a:ea typeface="Lilita One"/>
                <a:cs typeface="Lilita One"/>
                <a:sym typeface="Lilita One"/>
              </a:rPr>
              <a:t>TODAY</a:t>
            </a:r>
          </a:p>
        </p:txBody>
      </p:sp>
      <p:sp>
        <p:nvSpPr>
          <p:cNvPr name="TextBox 14" id="14"/>
          <p:cNvSpPr txBox="true"/>
          <p:nvPr/>
        </p:nvSpPr>
        <p:spPr>
          <a:xfrm rot="0">
            <a:off x="702935" y="7151378"/>
            <a:ext cx="8841958" cy="1989785"/>
          </a:xfrm>
          <a:prstGeom prst="rect">
            <a:avLst/>
          </a:prstGeom>
        </p:spPr>
        <p:txBody>
          <a:bodyPr anchor="t" rtlCol="false" tIns="0" lIns="0" bIns="0" rIns="0">
            <a:spAutoFit/>
          </a:bodyPr>
          <a:lstStyle/>
          <a:p>
            <a:pPr algn="ctr">
              <a:lnSpc>
                <a:spcPts val="4200"/>
              </a:lnSpc>
            </a:pPr>
            <a:r>
              <a:rPr lang="en-US" sz="3000" b="true">
                <a:solidFill>
                  <a:srgbClr val="3B2206"/>
                </a:solidFill>
                <a:latin typeface="Lato Bold"/>
                <a:ea typeface="Lato Bold"/>
                <a:cs typeface="Lato Bold"/>
                <a:sym typeface="Lato Bold"/>
              </a:rPr>
              <a:t>Did you know? </a:t>
            </a:r>
          </a:p>
          <a:p>
            <a:pPr algn="ctr">
              <a:lnSpc>
                <a:spcPts val="1002"/>
              </a:lnSpc>
            </a:pPr>
          </a:p>
          <a:p>
            <a:pPr algn="ctr">
              <a:lnSpc>
                <a:spcPts val="3522"/>
              </a:lnSpc>
              <a:spcBef>
                <a:spcPct val="0"/>
              </a:spcBef>
            </a:pPr>
            <a:r>
              <a:rPr lang="en-US" b="true" sz="2516">
                <a:solidFill>
                  <a:srgbClr val="3B2206"/>
                </a:solidFill>
                <a:latin typeface="Lato Bold"/>
                <a:ea typeface="Lato Bold"/>
                <a:cs typeface="Lato Bold"/>
                <a:sym typeface="Lato Bold"/>
              </a:rPr>
              <a:t>Up until 2023, the road that housed Marella Mission was named “Langford Smith Close” after Keith and Gwen Langford Smith, the owners and operators of Marella Mission.</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false" flipV="false" rot="0">
            <a:off x="1704156" y="-91582"/>
            <a:ext cx="14879687" cy="10378582"/>
          </a:xfrm>
          <a:custGeom>
            <a:avLst/>
            <a:gdLst/>
            <a:ahLst/>
            <a:cxnLst/>
            <a:rect r="r" b="b" t="t" l="l"/>
            <a:pathLst>
              <a:path h="10378582" w="14879687">
                <a:moveTo>
                  <a:pt x="0" y="0"/>
                </a:moveTo>
                <a:lnTo>
                  <a:pt x="14879688" y="0"/>
                </a:lnTo>
                <a:lnTo>
                  <a:pt x="14879688" y="10378582"/>
                </a:lnTo>
                <a:lnTo>
                  <a:pt x="0" y="10378582"/>
                </a:lnTo>
                <a:lnTo>
                  <a:pt x="0" y="0"/>
                </a:lnTo>
                <a:close/>
              </a:path>
            </a:pathLst>
          </a:custGeom>
          <a:blipFill>
            <a:blip r:embed="rId2"/>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p:cSld>
    <p:bg>
      <p:bgPr>
        <a:solidFill>
          <a:srgbClr val="3B2206"/>
        </a:solidFill>
      </p:bgPr>
    </p:bg>
    <p:spTree>
      <p:nvGrpSpPr>
        <p:cNvPr id="1" name=""/>
        <p:cNvGrpSpPr/>
        <p:nvPr/>
      </p:nvGrpSpPr>
      <p:grpSpPr>
        <a:xfrm>
          <a:off x="0" y="0"/>
          <a:ext cx="0" cy="0"/>
          <a:chOff x="0" y="0"/>
          <a:chExt cx="0" cy="0"/>
        </a:xfrm>
      </p:grpSpPr>
      <p:sp>
        <p:nvSpPr>
          <p:cNvPr name="TextBox 2" id="2"/>
          <p:cNvSpPr txBox="true"/>
          <p:nvPr/>
        </p:nvSpPr>
        <p:spPr>
          <a:xfrm rot="0">
            <a:off x="356601" y="177953"/>
            <a:ext cx="17603140" cy="10506075"/>
          </a:xfrm>
          <a:prstGeom prst="rect">
            <a:avLst/>
          </a:prstGeom>
        </p:spPr>
        <p:txBody>
          <a:bodyPr anchor="t" rtlCol="false" tIns="0" lIns="0" bIns="0" rIns="0">
            <a:spAutoFit/>
          </a:bodyPr>
          <a:lstStyle/>
          <a:p>
            <a:pPr algn="ctr">
              <a:lnSpc>
                <a:spcPts val="4200"/>
              </a:lnSpc>
            </a:pPr>
            <a:r>
              <a:rPr lang="en-US" sz="3000" b="true">
                <a:solidFill>
                  <a:srgbClr val="FFFFFF"/>
                </a:solidFill>
                <a:latin typeface="Lato Bold"/>
                <a:ea typeface="Lato Bold"/>
                <a:cs typeface="Lato Bold"/>
                <a:sym typeface="Lato Bold"/>
              </a:rPr>
              <a:t>The sign reads: </a:t>
            </a:r>
          </a:p>
          <a:p>
            <a:pPr algn="l">
              <a:lnSpc>
                <a:spcPts val="3920"/>
              </a:lnSpc>
            </a:pPr>
            <a:r>
              <a:rPr lang="en-US" sz="2800" b="true">
                <a:solidFill>
                  <a:srgbClr val="FFFFFF"/>
                </a:solidFill>
                <a:latin typeface="Lato Bold"/>
                <a:ea typeface="Lato Bold"/>
                <a:cs typeface="Lato Bold"/>
                <a:sym typeface="Lato Bold"/>
              </a:rPr>
              <a:t>The Traditional  Custodians of the Country on which Bernie Mullane Sporting Complex stands are the Bidjigal People of the Darug Nation. Following European colonisation the land was used for farming until the establishement of Marella Mission for Aboriginal Children in 1953. </a:t>
            </a:r>
          </a:p>
          <a:p>
            <a:pPr algn="l">
              <a:lnSpc>
                <a:spcPts val="3920"/>
              </a:lnSpc>
            </a:pPr>
          </a:p>
          <a:p>
            <a:pPr algn="l">
              <a:lnSpc>
                <a:spcPts val="3920"/>
              </a:lnSpc>
            </a:pPr>
            <a:r>
              <a:rPr lang="en-US" sz="2800" b="true">
                <a:solidFill>
                  <a:srgbClr val="FFFFFF"/>
                </a:solidFill>
                <a:latin typeface="Lato Bold"/>
                <a:ea typeface="Lato Bold"/>
                <a:cs typeface="Lato Bold"/>
                <a:sym typeface="Lato Bold"/>
              </a:rPr>
              <a:t>More the 300 children were sent to Marella over the years, away from their family, culture and country. These children were part of what would later be known as the Stolen Generations. </a:t>
            </a:r>
          </a:p>
          <a:p>
            <a:pPr algn="l">
              <a:lnSpc>
                <a:spcPts val="3920"/>
              </a:lnSpc>
            </a:pPr>
          </a:p>
          <a:p>
            <a:pPr algn="l">
              <a:lnSpc>
                <a:spcPts val="3920"/>
              </a:lnSpc>
            </a:pPr>
            <a:r>
              <a:rPr lang="en-US" sz="2800" b="true">
                <a:solidFill>
                  <a:srgbClr val="FFFFFF"/>
                </a:solidFill>
                <a:latin typeface="Lato Bold"/>
                <a:ea typeface="Lato Bold"/>
                <a:cs typeface="Lato Bold"/>
                <a:sym typeface="Lato Bold"/>
              </a:rPr>
              <a:t>The children tended the land to produce goods that were sold to assist in the running of the farm. Fetes were also held on site, where to goods produced would be sold and the children sang to provide entertainment.</a:t>
            </a:r>
          </a:p>
          <a:p>
            <a:pPr algn="l">
              <a:lnSpc>
                <a:spcPts val="3920"/>
              </a:lnSpc>
            </a:pPr>
          </a:p>
          <a:p>
            <a:pPr algn="l">
              <a:lnSpc>
                <a:spcPts val="3920"/>
              </a:lnSpc>
            </a:pPr>
            <a:r>
              <a:rPr lang="en-US" sz="2800" b="true">
                <a:solidFill>
                  <a:srgbClr val="FFFFFF"/>
                </a:solidFill>
                <a:latin typeface="Lato Bold"/>
                <a:ea typeface="Lato Bold"/>
                <a:cs typeface="Lato Bold"/>
                <a:sym typeface="Lato Bold"/>
              </a:rPr>
              <a:t>The children attended local schools at Castle Hill Public School and Castle Hill High School. </a:t>
            </a:r>
          </a:p>
          <a:p>
            <a:pPr algn="l">
              <a:lnSpc>
                <a:spcPts val="3920"/>
              </a:lnSpc>
            </a:pPr>
          </a:p>
          <a:p>
            <a:pPr algn="l">
              <a:lnSpc>
                <a:spcPts val="3920"/>
              </a:lnSpc>
            </a:pPr>
            <a:r>
              <a:rPr lang="en-US" sz="2800" b="true">
                <a:solidFill>
                  <a:srgbClr val="FFFFFF"/>
                </a:solidFill>
                <a:latin typeface="Lato Bold"/>
                <a:ea typeface="Lato Bold"/>
                <a:cs typeface="Lato Bold"/>
                <a:sym typeface="Lato Bold"/>
              </a:rPr>
              <a:t>When life at the mission was hard, on Sunday afternoons, the nearby creek and dam provided an opportunity to escape from farm activities. Together, they formed a special bond that helped them cope. Many children have never been reunited with their mobs. </a:t>
            </a:r>
          </a:p>
          <a:p>
            <a:pPr algn="l">
              <a:lnSpc>
                <a:spcPts val="3920"/>
              </a:lnSpc>
            </a:pPr>
          </a:p>
          <a:p>
            <a:pPr algn="l">
              <a:lnSpc>
                <a:spcPts val="3920"/>
              </a:lnSpc>
            </a:pPr>
            <a:r>
              <a:rPr lang="en-US" sz="2800" b="true">
                <a:solidFill>
                  <a:srgbClr val="FFFFFF"/>
                </a:solidFill>
                <a:latin typeface="Lato Bold"/>
                <a:ea typeface="Lato Bold"/>
                <a:cs typeface="Lato Bold"/>
                <a:sym typeface="Lato Bold"/>
              </a:rPr>
              <a:t>The farm stopped operating as a mission in 1978 and closed in 1986. The childrens stories of resilience continue to inspire future generations. </a:t>
            </a:r>
          </a:p>
          <a:p>
            <a:pPr algn="l">
              <a:lnSpc>
                <a:spcPts val="4200"/>
              </a:lnSpc>
            </a:pPr>
          </a:p>
          <a:p>
            <a:pPr algn="ctr">
              <a:lnSpc>
                <a:spcPts val="4200"/>
              </a:lnSpc>
              <a:spcBef>
                <a:spcPct val="0"/>
              </a:spcBef>
            </a:pPr>
          </a:p>
        </p:txBody>
      </p:sp>
    </p:spTree>
  </p:cSld>
  <p:clrMapOvr>
    <a:masterClrMapping/>
  </p:clrMapOvr>
</p:sld>
</file>

<file path=ppt/slides/slide21.xml><?xml version="1.0" encoding="utf-8"?>
<p:sld xmlns:p="http://schemas.openxmlformats.org/presentationml/2006/main" xmlns:a="http://schemas.openxmlformats.org/drawingml/2006/main">
  <p:cSld>
    <p:bg>
      <p:bgPr>
        <a:solidFill>
          <a:srgbClr val="3B2206"/>
        </a:solidFill>
      </p:bgPr>
    </p:bg>
    <p:spTree>
      <p:nvGrpSpPr>
        <p:cNvPr id="1" name=""/>
        <p:cNvGrpSpPr/>
        <p:nvPr/>
      </p:nvGrpSpPr>
      <p:grpSpPr>
        <a:xfrm>
          <a:off x="0" y="0"/>
          <a:ext cx="0" cy="0"/>
          <a:chOff x="0" y="0"/>
          <a:chExt cx="0" cy="0"/>
        </a:xfrm>
      </p:grpSpPr>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726658" y="4603222"/>
            <a:ext cx="9144000" cy="5337116"/>
            <a:chOff x="0" y="0"/>
            <a:chExt cx="2408296" cy="1405660"/>
          </a:xfrm>
        </p:grpSpPr>
        <p:sp>
          <p:nvSpPr>
            <p:cNvPr name="Freeform 8" id="8"/>
            <p:cNvSpPr/>
            <p:nvPr/>
          </p:nvSpPr>
          <p:spPr>
            <a:xfrm flipH="false" flipV="false" rot="0">
              <a:off x="0" y="0"/>
              <a:ext cx="2408296" cy="1405660"/>
            </a:xfrm>
            <a:custGeom>
              <a:avLst/>
              <a:gdLst/>
              <a:ahLst/>
              <a:cxnLst/>
              <a:rect r="r" b="b" t="t" l="l"/>
              <a:pathLst>
                <a:path h="1405660" w="2408296">
                  <a:moveTo>
                    <a:pt x="43180" y="0"/>
                  </a:moveTo>
                  <a:lnTo>
                    <a:pt x="2365116" y="0"/>
                  </a:lnTo>
                  <a:cubicBezTo>
                    <a:pt x="2388964" y="0"/>
                    <a:pt x="2408296" y="19332"/>
                    <a:pt x="2408296" y="43180"/>
                  </a:cubicBezTo>
                  <a:lnTo>
                    <a:pt x="2408296" y="1362480"/>
                  </a:lnTo>
                  <a:cubicBezTo>
                    <a:pt x="2408296" y="1386328"/>
                    <a:pt x="2388964" y="1405660"/>
                    <a:pt x="2365116" y="1405660"/>
                  </a:cubicBezTo>
                  <a:lnTo>
                    <a:pt x="43180" y="1405660"/>
                  </a:lnTo>
                  <a:cubicBezTo>
                    <a:pt x="31728" y="1405660"/>
                    <a:pt x="20745" y="1401111"/>
                    <a:pt x="12647" y="1393013"/>
                  </a:cubicBezTo>
                  <a:cubicBezTo>
                    <a:pt x="4549" y="1384915"/>
                    <a:pt x="0" y="1373932"/>
                    <a:pt x="0" y="1362480"/>
                  </a:cubicBezTo>
                  <a:lnTo>
                    <a:pt x="0" y="43180"/>
                  </a:lnTo>
                  <a:cubicBezTo>
                    <a:pt x="0" y="19332"/>
                    <a:pt x="19332" y="0"/>
                    <a:pt x="43180" y="0"/>
                  </a:cubicBezTo>
                  <a:close/>
                </a:path>
              </a:pathLst>
            </a:custGeom>
            <a:solidFill>
              <a:srgbClr val="FBDDBB"/>
            </a:solidFill>
          </p:spPr>
        </p:sp>
        <p:sp>
          <p:nvSpPr>
            <p:cNvPr name="TextBox 9" id="9"/>
            <p:cNvSpPr txBox="true"/>
            <p:nvPr/>
          </p:nvSpPr>
          <p:spPr>
            <a:xfrm>
              <a:off x="0" y="-38100"/>
              <a:ext cx="2408296" cy="1443760"/>
            </a:xfrm>
            <a:prstGeom prst="rect">
              <a:avLst/>
            </a:prstGeom>
          </p:spPr>
          <p:txBody>
            <a:bodyPr anchor="ctr" rtlCol="false" tIns="50800" lIns="50800" bIns="50800" rIns="50800"/>
            <a:lstStyle/>
            <a:p>
              <a:pPr algn="ctr">
                <a:lnSpc>
                  <a:spcPts val="2659"/>
                </a:lnSpc>
                <a:spcBef>
                  <a:spcPct val="0"/>
                </a:spcBef>
              </a:pPr>
            </a:p>
          </p:txBody>
        </p:sp>
      </p:grpSp>
      <p:sp>
        <p:nvSpPr>
          <p:cNvPr name="Freeform 10" id="10"/>
          <p:cNvSpPr/>
          <p:nvPr/>
        </p:nvSpPr>
        <p:spPr>
          <a:xfrm flipH="false" flipV="false" rot="0">
            <a:off x="10184155" y="1049698"/>
            <a:ext cx="7720314" cy="5906991"/>
          </a:xfrm>
          <a:custGeom>
            <a:avLst/>
            <a:gdLst/>
            <a:ahLst/>
            <a:cxnLst/>
            <a:rect r="r" b="b" t="t" l="l"/>
            <a:pathLst>
              <a:path h="5906991" w="7720314">
                <a:moveTo>
                  <a:pt x="0" y="0"/>
                </a:moveTo>
                <a:lnTo>
                  <a:pt x="7720314" y="0"/>
                </a:lnTo>
                <a:lnTo>
                  <a:pt x="7720314" y="5906991"/>
                </a:lnTo>
                <a:lnTo>
                  <a:pt x="0" y="5906991"/>
                </a:lnTo>
                <a:lnTo>
                  <a:pt x="0" y="0"/>
                </a:lnTo>
                <a:close/>
              </a:path>
            </a:pathLst>
          </a:custGeom>
          <a:blipFill>
            <a:blip r:embed="rId6"/>
            <a:stretch>
              <a:fillRect l="-7231" t="-31" r="0" b="0"/>
            </a:stretch>
          </a:blipFill>
        </p:spPr>
      </p:sp>
      <p:sp>
        <p:nvSpPr>
          <p:cNvPr name="TextBox 11" id="11"/>
          <p:cNvSpPr txBox="true"/>
          <p:nvPr/>
        </p:nvSpPr>
        <p:spPr>
          <a:xfrm rot="0">
            <a:off x="1028700" y="102839"/>
            <a:ext cx="8539915" cy="1096016"/>
          </a:xfrm>
          <a:prstGeom prst="rect">
            <a:avLst/>
          </a:prstGeom>
        </p:spPr>
        <p:txBody>
          <a:bodyPr anchor="t" rtlCol="false" tIns="0" lIns="0" bIns="0" rIns="0">
            <a:spAutoFit/>
          </a:bodyPr>
          <a:lstStyle/>
          <a:p>
            <a:pPr algn="ctr">
              <a:lnSpc>
                <a:spcPts val="8889"/>
              </a:lnSpc>
            </a:pPr>
            <a:r>
              <a:rPr lang="en-US" sz="6349">
                <a:solidFill>
                  <a:srgbClr val="FBDDBB"/>
                </a:solidFill>
                <a:latin typeface="Lilita One"/>
                <a:ea typeface="Lilita One"/>
                <a:cs typeface="Lilita One"/>
                <a:sym typeface="Lilita One"/>
              </a:rPr>
              <a:t>RENAMING THE ROAD</a:t>
            </a:r>
          </a:p>
        </p:txBody>
      </p:sp>
      <p:sp>
        <p:nvSpPr>
          <p:cNvPr name="TextBox 12" id="12"/>
          <p:cNvSpPr txBox="true"/>
          <p:nvPr/>
        </p:nvSpPr>
        <p:spPr>
          <a:xfrm rot="0">
            <a:off x="717843" y="1538964"/>
            <a:ext cx="9152815" cy="2657475"/>
          </a:xfrm>
          <a:prstGeom prst="rect">
            <a:avLst/>
          </a:prstGeom>
        </p:spPr>
        <p:txBody>
          <a:bodyPr anchor="t" rtlCol="false" tIns="0" lIns="0" bIns="0" rIns="0">
            <a:spAutoFit/>
          </a:bodyPr>
          <a:lstStyle/>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Aunty Rita Wright and Jan Wright spent years petitioning to change the name of the road. </a:t>
            </a:r>
          </a:p>
          <a:p>
            <a:pPr algn="l">
              <a:lnSpc>
                <a:spcPts val="4200"/>
              </a:lnSpc>
            </a:pPr>
          </a:p>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When contacted by Hills Shire Council, a majority of residents supported changing the name. </a:t>
            </a:r>
          </a:p>
        </p:txBody>
      </p:sp>
      <p:sp>
        <p:nvSpPr>
          <p:cNvPr name="TextBox 13" id="13"/>
          <p:cNvSpPr txBox="true"/>
          <p:nvPr/>
        </p:nvSpPr>
        <p:spPr>
          <a:xfrm rot="0">
            <a:off x="1028700" y="4808733"/>
            <a:ext cx="8539915" cy="4828090"/>
          </a:xfrm>
          <a:prstGeom prst="rect">
            <a:avLst/>
          </a:prstGeom>
        </p:spPr>
        <p:txBody>
          <a:bodyPr anchor="t" rtlCol="false" tIns="0" lIns="0" bIns="0" rIns="0">
            <a:spAutoFit/>
          </a:bodyPr>
          <a:lstStyle/>
          <a:p>
            <a:pPr algn="ctr">
              <a:lnSpc>
                <a:spcPts val="3524"/>
              </a:lnSpc>
              <a:spcBef>
                <a:spcPct val="0"/>
              </a:spcBef>
            </a:pPr>
            <a:r>
              <a:rPr lang="en-US" b="true" sz="2517">
                <a:solidFill>
                  <a:srgbClr val="3B2206"/>
                </a:solidFill>
                <a:latin typeface="Nunito Bold"/>
                <a:ea typeface="Nunito Bold"/>
                <a:cs typeface="Nunito Bold"/>
                <a:sym typeface="Nunito Bold"/>
              </a:rPr>
              <a:t>Resident Sheryn Carusi</a:t>
            </a:r>
            <a:r>
              <a:rPr lang="en-US" sz="2517">
                <a:solidFill>
                  <a:srgbClr val="3B2206"/>
                </a:solidFill>
                <a:latin typeface="Nunito"/>
                <a:ea typeface="Nunito"/>
                <a:cs typeface="Nunito"/>
                <a:sym typeface="Nunito"/>
              </a:rPr>
              <a:t> spoke on behalf of the community at the council meeting to change the name, stating: </a:t>
            </a:r>
          </a:p>
          <a:p>
            <a:pPr algn="ctr">
              <a:lnSpc>
                <a:spcPts val="3944"/>
              </a:lnSpc>
              <a:spcBef>
                <a:spcPct val="0"/>
              </a:spcBef>
            </a:pPr>
          </a:p>
          <a:p>
            <a:pPr algn="ctr">
              <a:lnSpc>
                <a:spcPts val="3944"/>
              </a:lnSpc>
              <a:spcBef>
                <a:spcPct val="0"/>
              </a:spcBef>
            </a:pPr>
            <a:r>
              <a:rPr lang="en-US" sz="2817">
                <a:solidFill>
                  <a:srgbClr val="3B2206"/>
                </a:solidFill>
                <a:latin typeface="Nunito"/>
                <a:ea typeface="Nunito"/>
                <a:cs typeface="Nunito"/>
                <a:sym typeface="Nunito"/>
              </a:rPr>
              <a:t>“</a:t>
            </a:r>
            <a:r>
              <a:rPr lang="en-US" b="true" sz="2817">
                <a:solidFill>
                  <a:srgbClr val="3B2206"/>
                </a:solidFill>
                <a:latin typeface="Nunito Bold"/>
                <a:ea typeface="Nunito Bold"/>
                <a:cs typeface="Nunito Bold"/>
                <a:sym typeface="Nunito Bold"/>
              </a:rPr>
              <a:t>We are proud to live in the Hills, but not proud to continue to honour Keith Langford Smith</a:t>
            </a:r>
            <a:r>
              <a:rPr lang="en-US" sz="2817">
                <a:solidFill>
                  <a:srgbClr val="3B2206"/>
                </a:solidFill>
                <a:latin typeface="Nunito"/>
                <a:ea typeface="Nunito"/>
                <a:cs typeface="Nunito"/>
                <a:sym typeface="Nunito"/>
              </a:rPr>
              <a:t>... The past can’t be undone but </a:t>
            </a:r>
            <a:r>
              <a:rPr lang="en-US" b="true" sz="2817">
                <a:solidFill>
                  <a:srgbClr val="3B2206"/>
                </a:solidFill>
                <a:latin typeface="Nunito Bold"/>
                <a:ea typeface="Nunito Bold"/>
                <a:cs typeface="Nunito Bold"/>
                <a:sym typeface="Nunito Bold"/>
              </a:rPr>
              <a:t>by acknowledging what happened</a:t>
            </a:r>
            <a:r>
              <a:rPr lang="en-US" sz="2817">
                <a:solidFill>
                  <a:srgbClr val="3B2206"/>
                </a:solidFill>
                <a:latin typeface="Nunito"/>
                <a:ea typeface="Nunito"/>
                <a:cs typeface="Nunito"/>
                <a:sym typeface="Nunito"/>
              </a:rPr>
              <a:t> and removing any honour connected to him, </a:t>
            </a:r>
            <a:r>
              <a:rPr lang="en-US" b="true" sz="2817" i="true">
                <a:solidFill>
                  <a:srgbClr val="3B2206"/>
                </a:solidFill>
                <a:latin typeface="Nunito Bold Italics"/>
                <a:ea typeface="Nunito Bold Italics"/>
                <a:cs typeface="Nunito Bold Italics"/>
                <a:sym typeface="Nunito Bold Italics"/>
              </a:rPr>
              <a:t>we can give those who still live with the memories a chance to heal and know we are a community who really cares</a:t>
            </a:r>
            <a:r>
              <a:rPr lang="en-US" sz="2817">
                <a:solidFill>
                  <a:srgbClr val="3B2206"/>
                </a:solidFill>
                <a:latin typeface="Nunito"/>
                <a:ea typeface="Nunito"/>
                <a:cs typeface="Nunito"/>
                <a:sym typeface="Nunito"/>
              </a:rPr>
              <a:t>.”</a:t>
            </a:r>
          </a:p>
        </p:txBody>
      </p:sp>
      <p:grpSp>
        <p:nvGrpSpPr>
          <p:cNvPr name="Group 14" id="14"/>
          <p:cNvGrpSpPr/>
          <p:nvPr/>
        </p:nvGrpSpPr>
        <p:grpSpPr>
          <a:xfrm rot="0">
            <a:off x="10184155" y="7541650"/>
            <a:ext cx="7889688" cy="1716650"/>
            <a:chOff x="0" y="0"/>
            <a:chExt cx="2077942" cy="452122"/>
          </a:xfrm>
        </p:grpSpPr>
        <p:sp>
          <p:nvSpPr>
            <p:cNvPr name="Freeform 15" id="15"/>
            <p:cNvSpPr/>
            <p:nvPr/>
          </p:nvSpPr>
          <p:spPr>
            <a:xfrm flipH="false" flipV="false" rot="0">
              <a:off x="0" y="0"/>
              <a:ext cx="2077942" cy="452122"/>
            </a:xfrm>
            <a:custGeom>
              <a:avLst/>
              <a:gdLst/>
              <a:ahLst/>
              <a:cxnLst/>
              <a:rect r="r" b="b" t="t" l="l"/>
              <a:pathLst>
                <a:path h="452122" w="2077942">
                  <a:moveTo>
                    <a:pt x="50045" y="0"/>
                  </a:moveTo>
                  <a:lnTo>
                    <a:pt x="2027898" y="0"/>
                  </a:lnTo>
                  <a:cubicBezTo>
                    <a:pt x="2055537" y="0"/>
                    <a:pt x="2077942" y="22406"/>
                    <a:pt x="2077942" y="50045"/>
                  </a:cubicBezTo>
                  <a:lnTo>
                    <a:pt x="2077942" y="402077"/>
                  </a:lnTo>
                  <a:cubicBezTo>
                    <a:pt x="2077942" y="415350"/>
                    <a:pt x="2072670" y="428079"/>
                    <a:pt x="2063285" y="437464"/>
                  </a:cubicBezTo>
                  <a:cubicBezTo>
                    <a:pt x="2053899" y="446849"/>
                    <a:pt x="2041170" y="452122"/>
                    <a:pt x="2027898" y="452122"/>
                  </a:cubicBezTo>
                  <a:lnTo>
                    <a:pt x="50045" y="452122"/>
                  </a:lnTo>
                  <a:cubicBezTo>
                    <a:pt x="22406" y="452122"/>
                    <a:pt x="0" y="429716"/>
                    <a:pt x="0" y="402077"/>
                  </a:cubicBezTo>
                  <a:lnTo>
                    <a:pt x="0" y="50045"/>
                  </a:lnTo>
                  <a:cubicBezTo>
                    <a:pt x="0" y="36772"/>
                    <a:pt x="5273" y="24043"/>
                    <a:pt x="14658" y="14658"/>
                  </a:cubicBezTo>
                  <a:cubicBezTo>
                    <a:pt x="24043" y="5273"/>
                    <a:pt x="36772" y="0"/>
                    <a:pt x="50045" y="0"/>
                  </a:cubicBezTo>
                  <a:close/>
                </a:path>
              </a:pathLst>
            </a:custGeom>
            <a:solidFill>
              <a:srgbClr val="835219"/>
            </a:solidFill>
          </p:spPr>
        </p:sp>
        <p:sp>
          <p:nvSpPr>
            <p:cNvPr name="TextBox 16" id="16"/>
            <p:cNvSpPr txBox="true"/>
            <p:nvPr/>
          </p:nvSpPr>
          <p:spPr>
            <a:xfrm>
              <a:off x="0" y="-38100"/>
              <a:ext cx="2077942" cy="490222"/>
            </a:xfrm>
            <a:prstGeom prst="rect">
              <a:avLst/>
            </a:prstGeom>
          </p:spPr>
          <p:txBody>
            <a:bodyPr anchor="ctr" rtlCol="false" tIns="50800" lIns="50800" bIns="50800" rIns="50800"/>
            <a:lstStyle/>
            <a:p>
              <a:pPr algn="ctr">
                <a:lnSpc>
                  <a:spcPts val="2659"/>
                </a:lnSpc>
                <a:spcBef>
                  <a:spcPct val="0"/>
                </a:spcBef>
              </a:pPr>
            </a:p>
          </p:txBody>
        </p:sp>
      </p:grpSp>
      <p:sp>
        <p:nvSpPr>
          <p:cNvPr name="TextBox 17" id="17"/>
          <p:cNvSpPr txBox="true"/>
          <p:nvPr/>
        </p:nvSpPr>
        <p:spPr>
          <a:xfrm rot="0">
            <a:off x="10184155" y="7945372"/>
            <a:ext cx="7889688" cy="852056"/>
          </a:xfrm>
          <a:prstGeom prst="rect">
            <a:avLst/>
          </a:prstGeom>
        </p:spPr>
        <p:txBody>
          <a:bodyPr anchor="t" rtlCol="false" tIns="0" lIns="0" bIns="0" rIns="0">
            <a:spAutoFit/>
          </a:bodyPr>
          <a:lstStyle/>
          <a:p>
            <a:pPr algn="ctr">
              <a:lnSpc>
                <a:spcPts val="3436"/>
              </a:lnSpc>
              <a:spcBef>
                <a:spcPct val="0"/>
              </a:spcBef>
            </a:pPr>
            <a:r>
              <a:rPr lang="en-US" sz="2454">
                <a:solidFill>
                  <a:srgbClr val="FBDDBB"/>
                </a:solidFill>
                <a:latin typeface="Lilita One"/>
                <a:ea typeface="Lilita One"/>
                <a:cs typeface="Lilita One"/>
                <a:sym typeface="Lilita One"/>
              </a:rPr>
              <a:t>FROM LEFT TO RIGHT: </a:t>
            </a:r>
            <a:r>
              <a:rPr lang="en-US" sz="2454">
                <a:solidFill>
                  <a:srgbClr val="FBDDBB"/>
                </a:solidFill>
                <a:latin typeface="Lilita One"/>
                <a:ea typeface="Lilita One"/>
                <a:cs typeface="Lilita One"/>
                <a:sym typeface="Lilita One"/>
              </a:rPr>
              <a:t>AUNTY RITA WRIGHT (NEE LEE), SHERYN CARUSI AND JAN WRIGHT</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184155" y="1049698"/>
            <a:ext cx="7720314" cy="5906991"/>
          </a:xfrm>
          <a:custGeom>
            <a:avLst/>
            <a:gdLst/>
            <a:ahLst/>
            <a:cxnLst/>
            <a:rect r="r" b="b" t="t" l="l"/>
            <a:pathLst>
              <a:path h="5906991" w="7720314">
                <a:moveTo>
                  <a:pt x="0" y="0"/>
                </a:moveTo>
                <a:lnTo>
                  <a:pt x="7720314" y="0"/>
                </a:lnTo>
                <a:lnTo>
                  <a:pt x="7720314" y="5906991"/>
                </a:lnTo>
                <a:lnTo>
                  <a:pt x="0" y="5906991"/>
                </a:lnTo>
                <a:lnTo>
                  <a:pt x="0" y="0"/>
                </a:lnTo>
                <a:close/>
              </a:path>
            </a:pathLst>
          </a:custGeom>
          <a:blipFill>
            <a:blip r:embed="rId6"/>
            <a:stretch>
              <a:fillRect l="-7231" t="-31" r="0" b="0"/>
            </a:stretch>
          </a:blipFill>
        </p:spPr>
      </p:sp>
      <p:sp>
        <p:nvSpPr>
          <p:cNvPr name="TextBox 8" id="8"/>
          <p:cNvSpPr txBox="true"/>
          <p:nvPr/>
        </p:nvSpPr>
        <p:spPr>
          <a:xfrm rot="0">
            <a:off x="1028700" y="1941055"/>
            <a:ext cx="8539915" cy="1096016"/>
          </a:xfrm>
          <a:prstGeom prst="rect">
            <a:avLst/>
          </a:prstGeom>
        </p:spPr>
        <p:txBody>
          <a:bodyPr anchor="t" rtlCol="false" tIns="0" lIns="0" bIns="0" rIns="0">
            <a:spAutoFit/>
          </a:bodyPr>
          <a:lstStyle/>
          <a:p>
            <a:pPr algn="ctr">
              <a:lnSpc>
                <a:spcPts val="8889"/>
              </a:lnSpc>
            </a:pPr>
            <a:r>
              <a:rPr lang="en-US" sz="6349">
                <a:solidFill>
                  <a:srgbClr val="FBDDBB"/>
                </a:solidFill>
                <a:latin typeface="Lilita One"/>
                <a:ea typeface="Lilita One"/>
                <a:cs typeface="Lilita One"/>
                <a:sym typeface="Lilita One"/>
              </a:rPr>
              <a:t>RENAMING THE ROAD</a:t>
            </a:r>
          </a:p>
        </p:txBody>
      </p:sp>
      <p:sp>
        <p:nvSpPr>
          <p:cNvPr name="TextBox 9" id="9"/>
          <p:cNvSpPr txBox="true"/>
          <p:nvPr/>
        </p:nvSpPr>
        <p:spPr>
          <a:xfrm rot="0">
            <a:off x="664994" y="3604762"/>
            <a:ext cx="9267327" cy="3724275"/>
          </a:xfrm>
          <a:prstGeom prst="rect">
            <a:avLst/>
          </a:prstGeom>
        </p:spPr>
        <p:txBody>
          <a:bodyPr anchor="t" rtlCol="false" tIns="0" lIns="0" bIns="0" rIns="0">
            <a:spAutoFit/>
          </a:bodyPr>
          <a:lstStyle/>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In 2023, Councillor Mila Kasby moved the motion to approve the name change. </a:t>
            </a:r>
          </a:p>
          <a:p>
            <a:pPr algn="l">
              <a:lnSpc>
                <a:spcPts val="4200"/>
              </a:lnSpc>
            </a:pPr>
          </a:p>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The street is now officially named “Nimbus Close”  </a:t>
            </a:r>
          </a:p>
          <a:p>
            <a:pPr algn="l">
              <a:lnSpc>
                <a:spcPts val="4200"/>
              </a:lnSpc>
            </a:pPr>
          </a:p>
          <a:p>
            <a:pPr algn="l" marL="647700" indent="-323850" lvl="1">
              <a:lnSpc>
                <a:spcPts val="4200"/>
              </a:lnSpc>
              <a:buFont typeface="Arial"/>
              <a:buChar char="•"/>
            </a:pPr>
            <a:r>
              <a:rPr lang="en-US" b="true" sz="3000">
                <a:solidFill>
                  <a:srgbClr val="FFFFFF"/>
                </a:solidFill>
                <a:latin typeface="Lato Bold"/>
                <a:ea typeface="Lato Bold"/>
                <a:cs typeface="Lato Bold"/>
                <a:sym typeface="Lato Bold"/>
              </a:rPr>
              <a:t>Aunty Rita said she was “over the moon” with the result. “Now I will be able to sleep,” she said.</a:t>
            </a:r>
          </a:p>
        </p:txBody>
      </p:sp>
      <p:grpSp>
        <p:nvGrpSpPr>
          <p:cNvPr name="Group 10" id="10"/>
          <p:cNvGrpSpPr/>
          <p:nvPr/>
        </p:nvGrpSpPr>
        <p:grpSpPr>
          <a:xfrm rot="0">
            <a:off x="10184155" y="7541650"/>
            <a:ext cx="7889688" cy="1716650"/>
            <a:chOff x="0" y="0"/>
            <a:chExt cx="2077942" cy="452122"/>
          </a:xfrm>
        </p:grpSpPr>
        <p:sp>
          <p:nvSpPr>
            <p:cNvPr name="Freeform 11" id="11"/>
            <p:cNvSpPr/>
            <p:nvPr/>
          </p:nvSpPr>
          <p:spPr>
            <a:xfrm flipH="false" flipV="false" rot="0">
              <a:off x="0" y="0"/>
              <a:ext cx="2077942" cy="452122"/>
            </a:xfrm>
            <a:custGeom>
              <a:avLst/>
              <a:gdLst/>
              <a:ahLst/>
              <a:cxnLst/>
              <a:rect r="r" b="b" t="t" l="l"/>
              <a:pathLst>
                <a:path h="452122" w="2077942">
                  <a:moveTo>
                    <a:pt x="50045" y="0"/>
                  </a:moveTo>
                  <a:lnTo>
                    <a:pt x="2027898" y="0"/>
                  </a:lnTo>
                  <a:cubicBezTo>
                    <a:pt x="2055537" y="0"/>
                    <a:pt x="2077942" y="22406"/>
                    <a:pt x="2077942" y="50045"/>
                  </a:cubicBezTo>
                  <a:lnTo>
                    <a:pt x="2077942" y="402077"/>
                  </a:lnTo>
                  <a:cubicBezTo>
                    <a:pt x="2077942" y="415350"/>
                    <a:pt x="2072670" y="428079"/>
                    <a:pt x="2063285" y="437464"/>
                  </a:cubicBezTo>
                  <a:cubicBezTo>
                    <a:pt x="2053899" y="446849"/>
                    <a:pt x="2041170" y="452122"/>
                    <a:pt x="2027898" y="452122"/>
                  </a:cubicBezTo>
                  <a:lnTo>
                    <a:pt x="50045" y="452122"/>
                  </a:lnTo>
                  <a:cubicBezTo>
                    <a:pt x="22406" y="452122"/>
                    <a:pt x="0" y="429716"/>
                    <a:pt x="0" y="402077"/>
                  </a:cubicBezTo>
                  <a:lnTo>
                    <a:pt x="0" y="50045"/>
                  </a:lnTo>
                  <a:cubicBezTo>
                    <a:pt x="0" y="36772"/>
                    <a:pt x="5273" y="24043"/>
                    <a:pt x="14658" y="14658"/>
                  </a:cubicBezTo>
                  <a:cubicBezTo>
                    <a:pt x="24043" y="5273"/>
                    <a:pt x="36772" y="0"/>
                    <a:pt x="50045" y="0"/>
                  </a:cubicBezTo>
                  <a:close/>
                </a:path>
              </a:pathLst>
            </a:custGeom>
            <a:solidFill>
              <a:srgbClr val="835219"/>
            </a:solidFill>
          </p:spPr>
        </p:sp>
        <p:sp>
          <p:nvSpPr>
            <p:cNvPr name="TextBox 12" id="12"/>
            <p:cNvSpPr txBox="true"/>
            <p:nvPr/>
          </p:nvSpPr>
          <p:spPr>
            <a:xfrm>
              <a:off x="0" y="-38100"/>
              <a:ext cx="2077942" cy="490222"/>
            </a:xfrm>
            <a:prstGeom prst="rect">
              <a:avLst/>
            </a:prstGeom>
          </p:spPr>
          <p:txBody>
            <a:bodyPr anchor="ctr" rtlCol="false" tIns="50800" lIns="50800" bIns="50800" rIns="50800"/>
            <a:lstStyle/>
            <a:p>
              <a:pPr algn="ctr">
                <a:lnSpc>
                  <a:spcPts val="2659"/>
                </a:lnSpc>
                <a:spcBef>
                  <a:spcPct val="0"/>
                </a:spcBef>
              </a:pPr>
            </a:p>
          </p:txBody>
        </p:sp>
      </p:grpSp>
      <p:sp>
        <p:nvSpPr>
          <p:cNvPr name="TextBox 13" id="13"/>
          <p:cNvSpPr txBox="true"/>
          <p:nvPr/>
        </p:nvSpPr>
        <p:spPr>
          <a:xfrm rot="0">
            <a:off x="10184155" y="7945372"/>
            <a:ext cx="7889688" cy="852056"/>
          </a:xfrm>
          <a:prstGeom prst="rect">
            <a:avLst/>
          </a:prstGeom>
        </p:spPr>
        <p:txBody>
          <a:bodyPr anchor="t" rtlCol="false" tIns="0" lIns="0" bIns="0" rIns="0">
            <a:spAutoFit/>
          </a:bodyPr>
          <a:lstStyle/>
          <a:p>
            <a:pPr algn="ctr">
              <a:lnSpc>
                <a:spcPts val="3436"/>
              </a:lnSpc>
              <a:spcBef>
                <a:spcPct val="0"/>
              </a:spcBef>
            </a:pPr>
            <a:r>
              <a:rPr lang="en-US" sz="2454">
                <a:solidFill>
                  <a:srgbClr val="FBDDBB"/>
                </a:solidFill>
                <a:latin typeface="Lilita One"/>
                <a:ea typeface="Lilita One"/>
                <a:cs typeface="Lilita One"/>
                <a:sym typeface="Lilita One"/>
              </a:rPr>
              <a:t>FROM LEFT TO RIGHT: </a:t>
            </a:r>
            <a:r>
              <a:rPr lang="en-US" sz="2454">
                <a:solidFill>
                  <a:srgbClr val="FBDDBB"/>
                </a:solidFill>
                <a:latin typeface="Lilita One"/>
                <a:ea typeface="Lilita One"/>
                <a:cs typeface="Lilita One"/>
                <a:sym typeface="Lilita One"/>
              </a:rPr>
              <a:t>AUNTY RITA WRIGHT (NEE LEE), SHERYN CARUSI AND JAN WRIGHT</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4874042" y="517497"/>
            <a:ext cx="8539915" cy="1717676"/>
          </a:xfrm>
          <a:prstGeom prst="rect">
            <a:avLst/>
          </a:prstGeom>
        </p:spPr>
        <p:txBody>
          <a:bodyPr anchor="t" rtlCol="false" tIns="0" lIns="0" bIns="0" rIns="0">
            <a:spAutoFit/>
          </a:bodyPr>
          <a:lstStyle/>
          <a:p>
            <a:pPr algn="ctr">
              <a:lnSpc>
                <a:spcPts val="13999"/>
              </a:lnSpc>
            </a:pPr>
            <a:r>
              <a:rPr lang="en-US" sz="9999">
                <a:solidFill>
                  <a:srgbClr val="FBDDBB"/>
                </a:solidFill>
                <a:latin typeface="Lilita One"/>
                <a:ea typeface="Lilita One"/>
                <a:cs typeface="Lilita One"/>
                <a:sym typeface="Lilita One"/>
              </a:rPr>
              <a:t>LEGACY</a:t>
            </a:r>
          </a:p>
        </p:txBody>
      </p:sp>
      <p:sp>
        <p:nvSpPr>
          <p:cNvPr name="TextBox 8" id="8"/>
          <p:cNvSpPr txBox="true"/>
          <p:nvPr/>
        </p:nvSpPr>
        <p:spPr>
          <a:xfrm rot="0">
            <a:off x="1583143" y="2688985"/>
            <a:ext cx="15388910" cy="4203700"/>
          </a:xfrm>
          <a:prstGeom prst="rect">
            <a:avLst/>
          </a:prstGeom>
        </p:spPr>
        <p:txBody>
          <a:bodyPr anchor="t" rtlCol="false" tIns="0" lIns="0" bIns="0" rIns="0">
            <a:spAutoFit/>
          </a:bodyPr>
          <a:lstStyle/>
          <a:p>
            <a:pPr algn="ctr">
              <a:lnSpc>
                <a:spcPts val="5599"/>
              </a:lnSpc>
            </a:pPr>
            <a:r>
              <a:rPr lang="en-US" sz="3999" b="true">
                <a:solidFill>
                  <a:srgbClr val="FFFFFF"/>
                </a:solidFill>
                <a:latin typeface="Lato Bold"/>
                <a:ea typeface="Lato Bold"/>
                <a:cs typeface="Lato Bold"/>
                <a:sym typeface="Lato Bold"/>
              </a:rPr>
              <a:t>Marella Mission serves as a reminder of the importance of being aware of the history within our own backyards. </a:t>
            </a:r>
          </a:p>
          <a:p>
            <a:pPr algn="ctr">
              <a:lnSpc>
                <a:spcPts val="5599"/>
              </a:lnSpc>
            </a:pPr>
          </a:p>
          <a:p>
            <a:pPr algn="ctr">
              <a:lnSpc>
                <a:spcPts val="5599"/>
              </a:lnSpc>
            </a:pPr>
            <a:r>
              <a:rPr lang="en-US" b="true" sz="3999">
                <a:solidFill>
                  <a:srgbClr val="FFFFFF"/>
                </a:solidFill>
                <a:latin typeface="Lato Bold"/>
                <a:ea typeface="Lato Bold"/>
                <a:cs typeface="Lato Bold"/>
                <a:sym typeface="Lato Bold"/>
              </a:rPr>
              <a:t>Although there is still much work to be done to adress the wrongs of the past, the name change acts as a testament to the power of walking with and alongside eachother. </a:t>
            </a:r>
          </a:p>
        </p:txBody>
      </p:sp>
      <p:sp>
        <p:nvSpPr>
          <p:cNvPr name="Freeform 9" id="9"/>
          <p:cNvSpPr/>
          <p:nvPr/>
        </p:nvSpPr>
        <p:spPr>
          <a:xfrm flipH="false" flipV="false" rot="0">
            <a:off x="-921732" y="-1484247"/>
            <a:ext cx="2118763" cy="2968495"/>
          </a:xfrm>
          <a:custGeom>
            <a:avLst/>
            <a:gdLst/>
            <a:ahLst/>
            <a:cxnLst/>
            <a:rect r="r" b="b" t="t" l="l"/>
            <a:pathLst>
              <a:path h="2968495" w="2118763">
                <a:moveTo>
                  <a:pt x="0" y="0"/>
                </a:moveTo>
                <a:lnTo>
                  <a:pt x="2118763" y="0"/>
                </a:lnTo>
                <a:lnTo>
                  <a:pt x="2118763" y="2968494"/>
                </a:lnTo>
                <a:lnTo>
                  <a:pt x="0" y="29684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292073" y="9067713"/>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1" id="11"/>
          <p:cNvGrpSpPr/>
          <p:nvPr/>
        </p:nvGrpSpPr>
        <p:grpSpPr>
          <a:xfrm rot="0">
            <a:off x="6691404" y="7391217"/>
            <a:ext cx="4945006" cy="2137222"/>
            <a:chOff x="0" y="0"/>
            <a:chExt cx="6593341" cy="2849630"/>
          </a:xfrm>
        </p:grpSpPr>
        <p:grpSp>
          <p:nvGrpSpPr>
            <p:cNvPr name="Group 12" id="12"/>
            <p:cNvGrpSpPr/>
            <p:nvPr/>
          </p:nvGrpSpPr>
          <p:grpSpPr>
            <a:xfrm rot="0">
              <a:off x="0" y="0"/>
              <a:ext cx="6593341" cy="2849630"/>
              <a:chOff x="0" y="0"/>
              <a:chExt cx="1302388" cy="562890"/>
            </a:xfrm>
          </p:grpSpPr>
          <p:sp>
            <p:nvSpPr>
              <p:cNvPr name="Freeform 13" id="13"/>
              <p:cNvSpPr/>
              <p:nvPr/>
            </p:nvSpPr>
            <p:spPr>
              <a:xfrm flipH="false" flipV="false" rot="0">
                <a:off x="0" y="0"/>
                <a:ext cx="1302388" cy="562890"/>
              </a:xfrm>
              <a:custGeom>
                <a:avLst/>
                <a:gdLst/>
                <a:ahLst/>
                <a:cxnLst/>
                <a:rect r="r" b="b" t="t" l="l"/>
                <a:pathLst>
                  <a:path h="562890" w="1302388">
                    <a:moveTo>
                      <a:pt x="0" y="0"/>
                    </a:moveTo>
                    <a:lnTo>
                      <a:pt x="1302388" y="0"/>
                    </a:lnTo>
                    <a:lnTo>
                      <a:pt x="1302388" y="562890"/>
                    </a:lnTo>
                    <a:lnTo>
                      <a:pt x="0" y="562890"/>
                    </a:lnTo>
                    <a:close/>
                  </a:path>
                </a:pathLst>
              </a:custGeom>
              <a:solidFill>
                <a:srgbClr val="FFFFFF"/>
              </a:solidFill>
            </p:spPr>
          </p:sp>
          <p:sp>
            <p:nvSpPr>
              <p:cNvPr name="TextBox 14" id="14"/>
              <p:cNvSpPr txBox="true"/>
              <p:nvPr/>
            </p:nvSpPr>
            <p:spPr>
              <a:xfrm>
                <a:off x="0" y="-38100"/>
                <a:ext cx="1302388" cy="600990"/>
              </a:xfrm>
              <a:prstGeom prst="rect">
                <a:avLst/>
              </a:prstGeom>
            </p:spPr>
            <p:txBody>
              <a:bodyPr anchor="ctr" rtlCol="false" tIns="50800" lIns="50800" bIns="50800" rIns="50800"/>
              <a:lstStyle/>
              <a:p>
                <a:pPr algn="ctr">
                  <a:lnSpc>
                    <a:spcPts val="2100"/>
                  </a:lnSpc>
                </a:pPr>
              </a:p>
            </p:txBody>
          </p:sp>
        </p:grpSp>
        <p:sp>
          <p:nvSpPr>
            <p:cNvPr name="Freeform 15" id="15"/>
            <p:cNvSpPr/>
            <p:nvPr/>
          </p:nvSpPr>
          <p:spPr>
            <a:xfrm flipH="false" flipV="false" rot="0">
              <a:off x="117891" y="125425"/>
              <a:ext cx="6304474" cy="2617775"/>
            </a:xfrm>
            <a:custGeom>
              <a:avLst/>
              <a:gdLst/>
              <a:ahLst/>
              <a:cxnLst/>
              <a:rect r="r" b="b" t="t" l="l"/>
              <a:pathLst>
                <a:path h="2617775" w="6304474">
                  <a:moveTo>
                    <a:pt x="0" y="0"/>
                  </a:moveTo>
                  <a:lnTo>
                    <a:pt x="6304475" y="0"/>
                  </a:lnTo>
                  <a:lnTo>
                    <a:pt x="6304475" y="2617775"/>
                  </a:lnTo>
                  <a:lnTo>
                    <a:pt x="0" y="2617775"/>
                  </a:lnTo>
                  <a:lnTo>
                    <a:pt x="0" y="0"/>
                  </a:lnTo>
                  <a:close/>
                </a:path>
              </a:pathLst>
            </a:custGeom>
            <a:blipFill>
              <a:blip r:embed="rId6"/>
              <a:stretch>
                <a:fillRect l="0" t="0" r="0" b="0"/>
              </a:stretch>
            </a:blipFill>
          </p:spPr>
        </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5007640" y="1115554"/>
            <a:ext cx="8539915" cy="1717676"/>
          </a:xfrm>
          <a:prstGeom prst="rect">
            <a:avLst/>
          </a:prstGeom>
        </p:spPr>
        <p:txBody>
          <a:bodyPr anchor="t" rtlCol="false" tIns="0" lIns="0" bIns="0" rIns="0">
            <a:spAutoFit/>
          </a:bodyPr>
          <a:lstStyle/>
          <a:p>
            <a:pPr algn="ctr">
              <a:lnSpc>
                <a:spcPts val="13999"/>
              </a:lnSpc>
            </a:pPr>
            <a:r>
              <a:rPr lang="en-US" sz="9999">
                <a:solidFill>
                  <a:srgbClr val="FBDDBB"/>
                </a:solidFill>
                <a:latin typeface="Lilita One"/>
                <a:ea typeface="Lilita One"/>
                <a:cs typeface="Lilita One"/>
                <a:sym typeface="Lilita One"/>
              </a:rPr>
              <a:t>QUIZLET</a:t>
            </a:r>
          </a:p>
        </p:txBody>
      </p:sp>
      <p:sp>
        <p:nvSpPr>
          <p:cNvPr name="TextBox 8" id="8"/>
          <p:cNvSpPr txBox="true"/>
          <p:nvPr/>
        </p:nvSpPr>
        <p:spPr>
          <a:xfrm rot="0">
            <a:off x="1583143" y="3759200"/>
            <a:ext cx="15388910" cy="1384300"/>
          </a:xfrm>
          <a:prstGeom prst="rect">
            <a:avLst/>
          </a:prstGeom>
        </p:spPr>
        <p:txBody>
          <a:bodyPr anchor="t" rtlCol="false" tIns="0" lIns="0" bIns="0" rIns="0">
            <a:spAutoFit/>
          </a:bodyPr>
          <a:lstStyle/>
          <a:p>
            <a:pPr algn="ctr">
              <a:lnSpc>
                <a:spcPts val="5599"/>
              </a:lnSpc>
            </a:pPr>
            <a:r>
              <a:rPr lang="en-US" b="true" sz="3999">
                <a:solidFill>
                  <a:srgbClr val="FFFFFF"/>
                </a:solidFill>
                <a:latin typeface="Lato Bold"/>
                <a:ea typeface="Lato Bold"/>
                <a:cs typeface="Lato Bold"/>
                <a:sym typeface="Lato Bold"/>
              </a:rPr>
              <a:t>https://quizlet.com/au/1140710141/marella-mission-flash-cards/?i=70ywdq&amp;x=1jqt</a:t>
            </a:r>
          </a:p>
        </p:txBody>
      </p:sp>
      <p:sp>
        <p:nvSpPr>
          <p:cNvPr name="Freeform 9" id="9"/>
          <p:cNvSpPr/>
          <p:nvPr/>
        </p:nvSpPr>
        <p:spPr>
          <a:xfrm flipH="false" flipV="false" rot="0">
            <a:off x="-921732" y="-1484247"/>
            <a:ext cx="2118763" cy="2968495"/>
          </a:xfrm>
          <a:custGeom>
            <a:avLst/>
            <a:gdLst/>
            <a:ahLst/>
            <a:cxnLst/>
            <a:rect r="r" b="b" t="t" l="l"/>
            <a:pathLst>
              <a:path h="2968495" w="2118763">
                <a:moveTo>
                  <a:pt x="0" y="0"/>
                </a:moveTo>
                <a:lnTo>
                  <a:pt x="2118763" y="0"/>
                </a:lnTo>
                <a:lnTo>
                  <a:pt x="2118763" y="2968494"/>
                </a:lnTo>
                <a:lnTo>
                  <a:pt x="0" y="29684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292073" y="9067713"/>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1" id="11"/>
          <p:cNvGrpSpPr/>
          <p:nvPr/>
        </p:nvGrpSpPr>
        <p:grpSpPr>
          <a:xfrm rot="0">
            <a:off x="6691404" y="7391217"/>
            <a:ext cx="4945006" cy="2137222"/>
            <a:chOff x="0" y="0"/>
            <a:chExt cx="6593341" cy="2849630"/>
          </a:xfrm>
        </p:grpSpPr>
        <p:grpSp>
          <p:nvGrpSpPr>
            <p:cNvPr name="Group 12" id="12"/>
            <p:cNvGrpSpPr/>
            <p:nvPr/>
          </p:nvGrpSpPr>
          <p:grpSpPr>
            <a:xfrm rot="0">
              <a:off x="0" y="0"/>
              <a:ext cx="6593341" cy="2849630"/>
              <a:chOff x="0" y="0"/>
              <a:chExt cx="1302388" cy="562890"/>
            </a:xfrm>
          </p:grpSpPr>
          <p:sp>
            <p:nvSpPr>
              <p:cNvPr name="Freeform 13" id="13"/>
              <p:cNvSpPr/>
              <p:nvPr/>
            </p:nvSpPr>
            <p:spPr>
              <a:xfrm flipH="false" flipV="false" rot="0">
                <a:off x="0" y="0"/>
                <a:ext cx="1302388" cy="562890"/>
              </a:xfrm>
              <a:custGeom>
                <a:avLst/>
                <a:gdLst/>
                <a:ahLst/>
                <a:cxnLst/>
                <a:rect r="r" b="b" t="t" l="l"/>
                <a:pathLst>
                  <a:path h="562890" w="1302388">
                    <a:moveTo>
                      <a:pt x="0" y="0"/>
                    </a:moveTo>
                    <a:lnTo>
                      <a:pt x="1302388" y="0"/>
                    </a:lnTo>
                    <a:lnTo>
                      <a:pt x="1302388" y="562890"/>
                    </a:lnTo>
                    <a:lnTo>
                      <a:pt x="0" y="562890"/>
                    </a:lnTo>
                    <a:close/>
                  </a:path>
                </a:pathLst>
              </a:custGeom>
              <a:solidFill>
                <a:srgbClr val="FFFFFF"/>
              </a:solidFill>
            </p:spPr>
          </p:sp>
          <p:sp>
            <p:nvSpPr>
              <p:cNvPr name="TextBox 14" id="14"/>
              <p:cNvSpPr txBox="true"/>
              <p:nvPr/>
            </p:nvSpPr>
            <p:spPr>
              <a:xfrm>
                <a:off x="0" y="-38100"/>
                <a:ext cx="1302388" cy="600990"/>
              </a:xfrm>
              <a:prstGeom prst="rect">
                <a:avLst/>
              </a:prstGeom>
            </p:spPr>
            <p:txBody>
              <a:bodyPr anchor="ctr" rtlCol="false" tIns="50800" lIns="50800" bIns="50800" rIns="50800"/>
              <a:lstStyle/>
              <a:p>
                <a:pPr algn="ctr">
                  <a:lnSpc>
                    <a:spcPts val="2100"/>
                  </a:lnSpc>
                </a:pPr>
              </a:p>
            </p:txBody>
          </p:sp>
        </p:grpSp>
        <p:sp>
          <p:nvSpPr>
            <p:cNvPr name="Freeform 15" id="15"/>
            <p:cNvSpPr/>
            <p:nvPr/>
          </p:nvSpPr>
          <p:spPr>
            <a:xfrm flipH="false" flipV="false" rot="0">
              <a:off x="117891" y="125425"/>
              <a:ext cx="6304474" cy="2617775"/>
            </a:xfrm>
            <a:custGeom>
              <a:avLst/>
              <a:gdLst/>
              <a:ahLst/>
              <a:cxnLst/>
              <a:rect r="r" b="b" t="t" l="l"/>
              <a:pathLst>
                <a:path h="2617775" w="6304474">
                  <a:moveTo>
                    <a:pt x="0" y="0"/>
                  </a:moveTo>
                  <a:lnTo>
                    <a:pt x="6304475" y="0"/>
                  </a:lnTo>
                  <a:lnTo>
                    <a:pt x="6304475" y="2617775"/>
                  </a:lnTo>
                  <a:lnTo>
                    <a:pt x="0" y="2617775"/>
                  </a:lnTo>
                  <a:lnTo>
                    <a:pt x="0" y="0"/>
                  </a:lnTo>
                  <a:close/>
                </a:path>
              </a:pathLst>
            </a:custGeom>
            <a:blipFill>
              <a:blip r:embed="rId6"/>
              <a:stretch>
                <a:fillRect l="0" t="0" r="0" b="0"/>
              </a:stretch>
            </a:blipFill>
          </p:spPr>
        </p:sp>
      </p:gr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3B2206"/>
        </a:solidFill>
      </p:bgPr>
    </p:bg>
    <p:spTree>
      <p:nvGrpSpPr>
        <p:cNvPr id="1" name=""/>
        <p:cNvGrpSpPr/>
        <p:nvPr/>
      </p:nvGrpSpPr>
      <p:grpSpPr>
        <a:xfrm>
          <a:off x="0" y="0"/>
          <a:ext cx="0" cy="0"/>
          <a:chOff x="0" y="0"/>
          <a:chExt cx="0" cy="0"/>
        </a:xfrm>
      </p:grpSpPr>
      <p:sp>
        <p:nvSpPr>
          <p:cNvPr name="Freeform 2" id="2"/>
          <p:cNvSpPr/>
          <p:nvPr/>
        </p:nvSpPr>
        <p:spPr>
          <a:xfrm flipH="true" flipV="true" rot="0">
            <a:off x="12725194" y="0"/>
            <a:ext cx="5562806" cy="4603222"/>
          </a:xfrm>
          <a:custGeom>
            <a:avLst/>
            <a:gdLst/>
            <a:ahLst/>
            <a:cxnLst/>
            <a:rect r="r" b="b" t="t" l="l"/>
            <a:pathLst>
              <a:path h="4603222" w="5562806">
                <a:moveTo>
                  <a:pt x="5562806" y="4603222"/>
                </a:moveTo>
                <a:lnTo>
                  <a:pt x="0" y="4603222"/>
                </a:lnTo>
                <a:lnTo>
                  <a:pt x="0" y="0"/>
                </a:lnTo>
                <a:lnTo>
                  <a:pt x="5562806" y="0"/>
                </a:lnTo>
                <a:lnTo>
                  <a:pt x="5562806"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28619" y="8693536"/>
            <a:ext cx="2118763" cy="2968495"/>
          </a:xfrm>
          <a:custGeom>
            <a:avLst/>
            <a:gdLst/>
            <a:ahLst/>
            <a:cxnLst/>
            <a:rect r="r" b="b" t="t" l="l"/>
            <a:pathLst>
              <a:path h="2968495" w="2118763">
                <a:moveTo>
                  <a:pt x="0" y="0"/>
                </a:moveTo>
                <a:lnTo>
                  <a:pt x="2118762" y="0"/>
                </a:lnTo>
                <a:lnTo>
                  <a:pt x="2118762"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668687" y="-894090"/>
            <a:ext cx="2118763" cy="2968495"/>
          </a:xfrm>
          <a:custGeom>
            <a:avLst/>
            <a:gdLst/>
            <a:ahLst/>
            <a:cxnLst/>
            <a:rect r="r" b="b" t="t" l="l"/>
            <a:pathLst>
              <a:path h="2968495" w="2118763">
                <a:moveTo>
                  <a:pt x="0" y="0"/>
                </a:moveTo>
                <a:lnTo>
                  <a:pt x="2118763" y="0"/>
                </a:lnTo>
                <a:lnTo>
                  <a:pt x="2118763" y="2968495"/>
                </a:lnTo>
                <a:lnTo>
                  <a:pt x="0" y="29684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0">
            <a:off x="0" y="-1584089"/>
            <a:ext cx="5562806" cy="4603222"/>
          </a:xfrm>
          <a:custGeom>
            <a:avLst/>
            <a:gdLst/>
            <a:ahLst/>
            <a:cxnLst/>
            <a:rect r="r" b="b" t="t" l="l"/>
            <a:pathLst>
              <a:path h="4603222" w="5562806">
                <a:moveTo>
                  <a:pt x="0" y="4603222"/>
                </a:moveTo>
                <a:lnTo>
                  <a:pt x="5562806" y="4603222"/>
                </a:lnTo>
                <a:lnTo>
                  <a:pt x="5562806" y="0"/>
                </a:lnTo>
                <a:lnTo>
                  <a:pt x="0" y="0"/>
                </a:lnTo>
                <a:lnTo>
                  <a:pt x="0" y="4603222"/>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84373" y="6956689"/>
            <a:ext cx="5562806" cy="4603222"/>
          </a:xfrm>
          <a:custGeom>
            <a:avLst/>
            <a:gdLst/>
            <a:ahLst/>
            <a:cxnLst/>
            <a:rect r="r" b="b" t="t" l="l"/>
            <a:pathLst>
              <a:path h="4603222" w="5562806">
                <a:moveTo>
                  <a:pt x="0" y="0"/>
                </a:moveTo>
                <a:lnTo>
                  <a:pt x="5562807" y="0"/>
                </a:lnTo>
                <a:lnTo>
                  <a:pt x="5562807" y="4603222"/>
                </a:lnTo>
                <a:lnTo>
                  <a:pt x="0" y="46032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4874042" y="-67316"/>
            <a:ext cx="8539915" cy="1096016"/>
          </a:xfrm>
          <a:prstGeom prst="rect">
            <a:avLst/>
          </a:prstGeom>
        </p:spPr>
        <p:txBody>
          <a:bodyPr anchor="t" rtlCol="false" tIns="0" lIns="0" bIns="0" rIns="0">
            <a:spAutoFit/>
          </a:bodyPr>
          <a:lstStyle/>
          <a:p>
            <a:pPr algn="ctr">
              <a:lnSpc>
                <a:spcPts val="8889"/>
              </a:lnSpc>
            </a:pPr>
            <a:r>
              <a:rPr lang="en-US" sz="6349">
                <a:solidFill>
                  <a:srgbClr val="FBDDBB"/>
                </a:solidFill>
                <a:latin typeface="Lilita One"/>
                <a:ea typeface="Lilita One"/>
                <a:cs typeface="Lilita One"/>
                <a:sym typeface="Lilita One"/>
              </a:rPr>
              <a:t>SOURCES</a:t>
            </a:r>
          </a:p>
        </p:txBody>
      </p:sp>
      <p:sp>
        <p:nvSpPr>
          <p:cNvPr name="TextBox 8" id="8"/>
          <p:cNvSpPr txBox="true"/>
          <p:nvPr/>
        </p:nvSpPr>
        <p:spPr>
          <a:xfrm rot="0">
            <a:off x="359394" y="1155114"/>
            <a:ext cx="17569212" cy="7538422"/>
          </a:xfrm>
          <a:prstGeom prst="rect">
            <a:avLst/>
          </a:prstGeom>
        </p:spPr>
        <p:txBody>
          <a:bodyPr anchor="t" rtlCol="false" tIns="0" lIns="0" bIns="0" rIns="0">
            <a:spAutoFit/>
          </a:bodyPr>
          <a:lstStyle/>
          <a:p>
            <a:pPr algn="l">
              <a:lnSpc>
                <a:spcPts val="2237"/>
              </a:lnSpc>
            </a:pPr>
            <a:r>
              <a:rPr lang="en-US" sz="1598" b="true">
                <a:solidFill>
                  <a:srgbClr val="FFFFFF"/>
                </a:solidFill>
                <a:latin typeface="Lato Bold"/>
                <a:ea typeface="Lato Bold"/>
                <a:cs typeface="Lato Bold"/>
                <a:sym typeface="Lato Bold"/>
              </a:rPr>
              <a:t>ABC News (Australia). (2018). Apology to Australia’s Indigenous Peoples (2008). In YouTube. https://www.youtube.com/watch?v=RThkO3XBThs</a:t>
            </a:r>
          </a:p>
          <a:p>
            <a:pPr algn="l">
              <a:lnSpc>
                <a:spcPts val="2237"/>
              </a:lnSpc>
            </a:pPr>
          </a:p>
          <a:p>
            <a:pPr algn="l">
              <a:lnSpc>
                <a:spcPts val="2237"/>
              </a:lnSpc>
            </a:pPr>
            <a:r>
              <a:rPr lang="en-US" sz="1598" b="true">
                <a:solidFill>
                  <a:srgbClr val="FFFFFF"/>
                </a:solidFill>
                <a:latin typeface="Lato Bold"/>
                <a:ea typeface="Lato Bold"/>
                <a:cs typeface="Lato Bold"/>
                <a:sym typeface="Lato Bold"/>
              </a:rPr>
              <a:t>AIATSIS. (n.d.). MS 5239 Marella Mission Farm . Retrieved February 7, 2026, from https://aiatsis.gov.au/sites/default/files/catalogue_resources/MS5239_Marella%20Mission%20Farm.pdf</a:t>
            </a:r>
          </a:p>
          <a:p>
            <a:pPr algn="l">
              <a:lnSpc>
                <a:spcPts val="2237"/>
              </a:lnSpc>
            </a:pPr>
          </a:p>
          <a:p>
            <a:pPr algn="l">
              <a:lnSpc>
                <a:spcPts val="2237"/>
              </a:lnSpc>
            </a:pPr>
            <a:r>
              <a:rPr lang="en-US" sz="1598" b="true">
                <a:solidFill>
                  <a:srgbClr val="FFFFFF"/>
                </a:solidFill>
                <a:latin typeface="Lato Bold"/>
                <a:ea typeface="Lato Bold"/>
                <a:cs typeface="Lato Bold"/>
                <a:sym typeface="Lato Bold"/>
              </a:rPr>
              <a:t>Find &amp; Connect. (2025). Marella Mission Farm. Find and Connect. https://www.findandconnect.gov.au/entity/marella-mission-farm/</a:t>
            </a:r>
          </a:p>
          <a:p>
            <a:pPr algn="l">
              <a:lnSpc>
                <a:spcPts val="2237"/>
              </a:lnSpc>
            </a:pPr>
          </a:p>
          <a:p>
            <a:pPr algn="l">
              <a:lnSpc>
                <a:spcPts val="2237"/>
              </a:lnSpc>
            </a:pPr>
            <a:r>
              <a:rPr lang="en-US" sz="1598" b="true">
                <a:solidFill>
                  <a:srgbClr val="FFFFFF"/>
                </a:solidFill>
                <a:latin typeface="Lato Bold"/>
                <a:ea typeface="Lato Bold"/>
                <a:cs typeface="Lato Bold"/>
                <a:sym typeface="Lato Bold"/>
              </a:rPr>
              <a:t>Gal, D. (2016). An individual’s memories of the Stolen Generation. In YouTube. https://www.youtube.com/watch?v=EMuS2VltLTs</a:t>
            </a:r>
          </a:p>
          <a:p>
            <a:pPr algn="l">
              <a:lnSpc>
                <a:spcPts val="2237"/>
              </a:lnSpc>
            </a:pPr>
          </a:p>
          <a:p>
            <a:pPr algn="l">
              <a:lnSpc>
                <a:spcPts val="2237"/>
              </a:lnSpc>
            </a:pPr>
            <a:r>
              <a:rPr lang="en-US" sz="1598" b="true">
                <a:solidFill>
                  <a:srgbClr val="FFFFFF"/>
                </a:solidFill>
                <a:latin typeface="Lato Bold"/>
                <a:ea typeface="Lato Bold"/>
                <a:cs typeface="Lato Bold"/>
                <a:sym typeface="Lato Bold"/>
              </a:rPr>
              <a:t>Jordan, B. (2023). Aunty Rita Applauds Name Change. Hills to Hawkesbury Community News; Hills to Hawkesbury News. https://hillstohawkesbury.com.au/aunty-rita-applauds-name-change/</a:t>
            </a:r>
          </a:p>
          <a:p>
            <a:pPr algn="l">
              <a:lnSpc>
                <a:spcPts val="2237"/>
              </a:lnSpc>
            </a:pPr>
          </a:p>
          <a:p>
            <a:pPr algn="l">
              <a:lnSpc>
                <a:spcPts val="2237"/>
              </a:lnSpc>
            </a:pPr>
            <a:r>
              <a:rPr lang="en-US" sz="1598" b="true">
                <a:solidFill>
                  <a:srgbClr val="FFFFFF"/>
                </a:solidFill>
                <a:latin typeface="Lato Bold"/>
                <a:ea typeface="Lato Bold"/>
                <a:cs typeface="Lato Bold"/>
                <a:sym typeface="Lato Bold"/>
              </a:rPr>
              <a:t>Moore Theological College. (2026). Sky Pilot News. Jstor.org. https://www.jstor.org/site/moore-theological/sky-pilot-news/?so=item_title_str_asc</a:t>
            </a:r>
          </a:p>
          <a:p>
            <a:pPr algn="l">
              <a:lnSpc>
                <a:spcPts val="2237"/>
              </a:lnSpc>
            </a:pPr>
          </a:p>
          <a:p>
            <a:pPr algn="l">
              <a:lnSpc>
                <a:spcPts val="2237"/>
              </a:lnSpc>
            </a:pPr>
            <a:r>
              <a:rPr lang="en-US" sz="1598" b="true">
                <a:solidFill>
                  <a:srgbClr val="FFFFFF"/>
                </a:solidFill>
                <a:latin typeface="Lato Bold"/>
                <a:ea typeface="Lato Bold"/>
                <a:cs typeface="Lato Bold"/>
                <a:sym typeface="Lato Bold"/>
              </a:rPr>
              <a:t>O’Loughlin, M. (2020). The Stolen Generation. The Australian Museum. https://australian.museum/learn/first-nations/stolen-generation/?gad_source=1&amp;gad_campaignid=10182822197&amp;gbraid=0AAAAADj48YmbHIvyUg0zorQgw7zP0vRNr&amp;gclid=Cj0KCQiAm9fLBhCQARIsAJoNOcvXpwaSdbSlJWothhbpq9734KwHjNxjmBjAyT2RUm_NhJjCjUJR_nEaAnEsEALw_wcB</a:t>
            </a:r>
          </a:p>
          <a:p>
            <a:pPr algn="l">
              <a:lnSpc>
                <a:spcPts val="2237"/>
              </a:lnSpc>
            </a:pPr>
          </a:p>
          <a:p>
            <a:pPr algn="l">
              <a:lnSpc>
                <a:spcPts val="2237"/>
              </a:lnSpc>
            </a:pPr>
            <a:r>
              <a:rPr lang="en-US" sz="1598" b="true">
                <a:solidFill>
                  <a:srgbClr val="FFFFFF"/>
                </a:solidFill>
                <a:latin typeface="Lato Bold"/>
                <a:ea typeface="Lato Bold"/>
                <a:cs typeface="Lato Bold"/>
                <a:sym typeface="Lato Bold"/>
              </a:rPr>
              <a:t>Parliament of Australia. (2008). Apology to Australia’s Indigenous Peoples. Parliament of Australia. https://www.aph.gov.au/Visit_Parliament/Art/Icons/Apology_to_Australias_Indigenous_Peoples</a:t>
            </a:r>
          </a:p>
          <a:p>
            <a:pPr algn="l">
              <a:lnSpc>
                <a:spcPts val="2237"/>
              </a:lnSpc>
            </a:pPr>
          </a:p>
          <a:p>
            <a:pPr algn="l">
              <a:lnSpc>
                <a:spcPts val="2237"/>
              </a:lnSpc>
            </a:pPr>
            <a:r>
              <a:rPr lang="en-US" sz="1598" b="true">
                <a:solidFill>
                  <a:srgbClr val="FFFFFF"/>
                </a:solidFill>
                <a:latin typeface="Lato Bold"/>
                <a:ea typeface="Lato Bold"/>
                <a:cs typeface="Lato Bold"/>
                <a:sym typeface="Lato Bold"/>
              </a:rPr>
              <a:t>Referendum Council. (2017). Uluru statement from the heart. The Uluru Statement. https://ulurustatement.org/the-statement/view-the-statement/</a:t>
            </a:r>
          </a:p>
          <a:p>
            <a:pPr algn="l">
              <a:lnSpc>
                <a:spcPts val="2237"/>
              </a:lnSpc>
            </a:pPr>
          </a:p>
          <a:p>
            <a:pPr algn="l">
              <a:lnSpc>
                <a:spcPts val="2237"/>
              </a:lnSpc>
            </a:pPr>
            <a:r>
              <a:rPr lang="en-US" sz="1598" b="true">
                <a:solidFill>
                  <a:srgbClr val="FFFFFF"/>
                </a:solidFill>
                <a:latin typeface="Lato Bold"/>
                <a:ea typeface="Lato Bold"/>
                <a:cs typeface="Lato Bold"/>
                <a:sym typeface="Lato Bold"/>
              </a:rPr>
              <a:t>Shoebridge, D. (2020). Marella Mission. Facebook.com. https://www.facebook.com/watch/?v=686119455666425</a:t>
            </a:r>
          </a:p>
          <a:p>
            <a:pPr algn="l">
              <a:lnSpc>
                <a:spcPts val="2237"/>
              </a:lnSpc>
            </a:pPr>
          </a:p>
          <a:p>
            <a:pPr algn="l">
              <a:lnSpc>
                <a:spcPts val="2237"/>
              </a:lnSpc>
            </a:pPr>
            <a:r>
              <a:rPr lang="en-US" sz="1598" b="true">
                <a:solidFill>
                  <a:srgbClr val="FFFFFF"/>
                </a:solidFill>
                <a:latin typeface="Lato Bold"/>
                <a:ea typeface="Lato Bold"/>
                <a:cs typeface="Lato Bold"/>
                <a:sym typeface="Lato Bold"/>
              </a:rPr>
              <a:t>The Hills Shire Council. (2026). The stories behind the headstones. Nsw.gov.au. https://www.thehills.nsw.gov.au/Residents/Library/Local-Studies-Family-History/History-of-Local-Cemeteries/Castle-Hill-Cemetery-History-and-Headstones/The-stories-behind-the-headstones</a:t>
            </a:r>
          </a:p>
          <a:p>
            <a:pPr algn="l">
              <a:lnSpc>
                <a:spcPts val="2237"/>
              </a:lnSpc>
            </a:pPr>
          </a:p>
          <a:p>
            <a:pPr algn="l">
              <a:lnSpc>
                <a:spcPts val="2237"/>
              </a:lnSpc>
            </a:pPr>
            <a:r>
              <a:rPr lang="en-US" sz="1598" b="true">
                <a:solidFill>
                  <a:srgbClr val="FFFFFF"/>
                </a:solidFill>
                <a:latin typeface="Lato Bold"/>
                <a:ea typeface="Lato Bold"/>
                <a:cs typeface="Lato Bold"/>
                <a:sym typeface="Lato Bold"/>
              </a:rPr>
              <a:t>Wright, A. (2015). Marella: Out Of Hiding. https://img1.wsimg.com/blobby/go/27596b8e-b624-428b-9eb2-d8dd7109dbf6/downloads/Marella%20-%20Out%20of%20Hiding.pdf</a:t>
            </a:r>
          </a:p>
          <a:p>
            <a:pPr algn="l">
              <a:lnSpc>
                <a:spcPts val="2237"/>
              </a:lnSpc>
            </a:pPr>
          </a:p>
        </p:txBody>
      </p:sp>
      <p:grpSp>
        <p:nvGrpSpPr>
          <p:cNvPr name="Group 9" id="9"/>
          <p:cNvGrpSpPr/>
          <p:nvPr/>
        </p:nvGrpSpPr>
        <p:grpSpPr>
          <a:xfrm rot="0">
            <a:off x="7809650" y="8585845"/>
            <a:ext cx="2668701" cy="1153407"/>
            <a:chOff x="0" y="0"/>
            <a:chExt cx="3558268" cy="1537877"/>
          </a:xfrm>
        </p:grpSpPr>
        <p:grpSp>
          <p:nvGrpSpPr>
            <p:cNvPr name="Group 10" id="10"/>
            <p:cNvGrpSpPr/>
            <p:nvPr/>
          </p:nvGrpSpPr>
          <p:grpSpPr>
            <a:xfrm rot="0">
              <a:off x="0" y="0"/>
              <a:ext cx="3558268" cy="1537877"/>
              <a:chOff x="0" y="0"/>
              <a:chExt cx="1302388" cy="562890"/>
            </a:xfrm>
          </p:grpSpPr>
          <p:sp>
            <p:nvSpPr>
              <p:cNvPr name="Freeform 11" id="11"/>
              <p:cNvSpPr/>
              <p:nvPr/>
            </p:nvSpPr>
            <p:spPr>
              <a:xfrm flipH="false" flipV="false" rot="0">
                <a:off x="0" y="0"/>
                <a:ext cx="1302388" cy="562890"/>
              </a:xfrm>
              <a:custGeom>
                <a:avLst/>
                <a:gdLst/>
                <a:ahLst/>
                <a:cxnLst/>
                <a:rect r="r" b="b" t="t" l="l"/>
                <a:pathLst>
                  <a:path h="562890" w="1302388">
                    <a:moveTo>
                      <a:pt x="0" y="0"/>
                    </a:moveTo>
                    <a:lnTo>
                      <a:pt x="1302388" y="0"/>
                    </a:lnTo>
                    <a:lnTo>
                      <a:pt x="1302388" y="562890"/>
                    </a:lnTo>
                    <a:lnTo>
                      <a:pt x="0" y="562890"/>
                    </a:lnTo>
                    <a:close/>
                  </a:path>
                </a:pathLst>
              </a:custGeom>
              <a:solidFill>
                <a:srgbClr val="FFFFFF"/>
              </a:solidFill>
            </p:spPr>
          </p:sp>
          <p:sp>
            <p:nvSpPr>
              <p:cNvPr name="TextBox 12" id="12"/>
              <p:cNvSpPr txBox="true"/>
              <p:nvPr/>
            </p:nvSpPr>
            <p:spPr>
              <a:xfrm>
                <a:off x="0" y="-38100"/>
                <a:ext cx="1302388" cy="600990"/>
              </a:xfrm>
              <a:prstGeom prst="rect">
                <a:avLst/>
              </a:prstGeom>
            </p:spPr>
            <p:txBody>
              <a:bodyPr anchor="ctr" rtlCol="false" tIns="50800" lIns="50800" bIns="50800" rIns="50800"/>
              <a:lstStyle/>
              <a:p>
                <a:pPr algn="ctr">
                  <a:lnSpc>
                    <a:spcPts val="2100"/>
                  </a:lnSpc>
                </a:pPr>
              </a:p>
            </p:txBody>
          </p:sp>
        </p:grpSp>
        <p:sp>
          <p:nvSpPr>
            <p:cNvPr name="Freeform 13" id="13"/>
            <p:cNvSpPr/>
            <p:nvPr/>
          </p:nvSpPr>
          <p:spPr>
            <a:xfrm flipH="false" flipV="false" rot="0">
              <a:off x="63623" y="67689"/>
              <a:ext cx="3402373" cy="1412750"/>
            </a:xfrm>
            <a:custGeom>
              <a:avLst/>
              <a:gdLst/>
              <a:ahLst/>
              <a:cxnLst/>
              <a:rect r="r" b="b" t="t" l="l"/>
              <a:pathLst>
                <a:path h="1412750" w="3402373">
                  <a:moveTo>
                    <a:pt x="0" y="0"/>
                  </a:moveTo>
                  <a:lnTo>
                    <a:pt x="3402374" y="0"/>
                  </a:lnTo>
                  <a:lnTo>
                    <a:pt x="3402374" y="1412750"/>
                  </a:lnTo>
                  <a:lnTo>
                    <a:pt x="0" y="1412750"/>
                  </a:lnTo>
                  <a:lnTo>
                    <a:pt x="0" y="0"/>
                  </a:lnTo>
                  <a:close/>
                </a:path>
              </a:pathLst>
            </a:custGeom>
            <a:blipFill>
              <a:blip r:embed="rId6"/>
              <a:stretch>
                <a:fillRect l="0" t="0" r="0" b="0"/>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DAG_Om4iObU</dc:identifier>
  <dcterms:modified xsi:type="dcterms:W3CDTF">2011-08-01T06:04:30Z</dcterms:modified>
  <cp:revision>1</cp:revision>
  <dc:title>Marella Mission</dc:title>
</cp:coreProperties>
</file>